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theme/themeOverride10.xml" ContentType="application/vnd.openxmlformats-officedocument.themeOverride+xml"/>
  <Override PartName="/ppt/notesSlides/notesSlide14.xml" ContentType="application/vnd.openxmlformats-officedocument.presentationml.notesSlide+xml"/>
  <Override PartName="/ppt/charts/chart23.xml" ContentType="application/vnd.openxmlformats-officedocument.drawingml.chart+xml"/>
  <Override PartName="/ppt/theme/themeOverride11.xml" ContentType="application/vnd.openxmlformats-officedocument.themeOverride+xml"/>
  <Override PartName="/ppt/charts/chart24.xml" ContentType="application/vnd.openxmlformats-officedocument.drawingml.chart+xml"/>
  <Override PartName="/ppt/theme/themeOverride12.xml" ContentType="application/vnd.openxmlformats-officedocument.themeOverride+xml"/>
  <Override PartName="/ppt/charts/chart25.xml" ContentType="application/vnd.openxmlformats-officedocument.drawingml.chart+xml"/>
  <Override PartName="/ppt/notesSlides/notesSlide15.xml" ContentType="application/vnd.openxmlformats-officedocument.presentationml.notesSlide+xml"/>
  <Override PartName="/ppt/charts/chart26.xml" ContentType="application/vnd.openxmlformats-officedocument.drawingml.chart+xml"/>
  <Override PartName="/ppt/theme/themeOverride13.xml" ContentType="application/vnd.openxmlformats-officedocument.themeOverride+xml"/>
  <Override PartName="/ppt/charts/chart27.xml" ContentType="application/vnd.openxmlformats-officedocument.drawingml.chart+xml"/>
  <Override PartName="/ppt/theme/themeOverride14.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15.xml" ContentType="application/vnd.openxmlformats-officedocument.themeOverride+xml"/>
  <Override PartName="/ppt/charts/chart34.xml" ContentType="application/vnd.openxmlformats-officedocument.drawingml.chart+xml"/>
  <Override PartName="/ppt/theme/themeOverride16.xml" ContentType="application/vnd.openxmlformats-officedocument.themeOverride+xml"/>
  <Override PartName="/ppt/charts/chart35.xml" ContentType="application/vnd.openxmlformats-officedocument.drawingml.chart+xml"/>
  <Override PartName="/ppt/notesSlides/notesSlide17.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7.xml" ContentType="application/vnd.openxmlformats-officedocument.themeOverride+xml"/>
  <Override PartName="/ppt/charts/chart39.xml" ContentType="application/vnd.openxmlformats-officedocument.drawingml.chart+xml"/>
  <Override PartName="/ppt/theme/themeOverride18.xml" ContentType="application/vnd.openxmlformats-officedocument.themeOverride+xml"/>
  <Override PartName="/ppt/charts/chart40.xml" ContentType="application/vnd.openxmlformats-officedocument.drawingml.chart+xml"/>
  <Override PartName="/ppt/notesSlides/notesSlide18.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theme/themeOverride19.xml" ContentType="application/vnd.openxmlformats-officedocument.themeOverride+xml"/>
  <Override PartName="/ppt/charts/chart44.xml" ContentType="application/vnd.openxmlformats-officedocument.drawingml.chart+xml"/>
  <Override PartName="/ppt/theme/themeOverride20.xml" ContentType="application/vnd.openxmlformats-officedocument.themeOverride+xml"/>
  <Override PartName="/ppt/charts/chart45.xml" ContentType="application/vnd.openxmlformats-officedocument.drawingml.chart+xml"/>
  <Override PartName="/ppt/notesSlides/notesSlide19.xml" ContentType="application/vnd.openxmlformats-officedocument.presentationml.notesSlide+xml"/>
  <Override PartName="/ppt/charts/chart46.xml" ContentType="application/vnd.openxmlformats-officedocument.drawingml.chart+xml"/>
  <Override PartName="/ppt/theme/themeOverride21.xml" ContentType="application/vnd.openxmlformats-officedocument.themeOverride+xml"/>
  <Override PartName="/ppt/charts/chart47.xml" ContentType="application/vnd.openxmlformats-officedocument.drawingml.chart+xml"/>
  <Override PartName="/ppt/theme/themeOverride22.xml" ContentType="application/vnd.openxmlformats-officedocument.themeOverr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20.xml" ContentType="application/vnd.openxmlformats-officedocument.presentationml.notesSlide+xml"/>
  <Override PartName="/ppt/charts/chart51.xml" ContentType="application/vnd.openxmlformats-officedocument.drawingml.chart+xml"/>
  <Override PartName="/ppt/theme/themeOverride23.xml" ContentType="application/vnd.openxmlformats-officedocument.themeOverride+xml"/>
  <Override PartName="/ppt/charts/chart52.xml" ContentType="application/vnd.openxmlformats-officedocument.drawingml.chart+xml"/>
  <Override PartName="/ppt/theme/themeOverride24.xml" ContentType="application/vnd.openxmlformats-officedocument.themeOverr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notesSlides/notesSlide21.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theme/themeOverride25.xml" ContentType="application/vnd.openxmlformats-officedocument.themeOverride+xml"/>
  <Override PartName="/ppt/charts/chart59.xml" ContentType="application/vnd.openxmlformats-officedocument.drawingml.chart+xml"/>
  <Override PartName="/ppt/theme/themeOverride26.xml" ContentType="application/vnd.openxmlformats-officedocument.themeOverride+xml"/>
  <Override PartName="/ppt/charts/chart60.xml" ContentType="application/vnd.openxmlformats-officedocument.drawingml.chart+xml"/>
  <Override PartName="/ppt/notesSlides/notesSlide22.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theme/themeOverride27.xml" ContentType="application/vnd.openxmlformats-officedocument.themeOverride+xml"/>
  <Override PartName="/ppt/charts/chart64.xml" ContentType="application/vnd.openxmlformats-officedocument.drawingml.chart+xml"/>
  <Override PartName="/ppt/theme/themeOverride28.xml" ContentType="application/vnd.openxmlformats-officedocument.themeOverride+xml"/>
  <Override PartName="/ppt/charts/chart65.xml" ContentType="application/vnd.openxmlformats-officedocument.drawingml.chart+xml"/>
  <Override PartName="/ppt/notesSlides/notesSlide23.xml" ContentType="application/vnd.openxmlformats-officedocument.presentationml.notesSlide+xml"/>
  <Override PartName="/ppt/charts/chart66.xml" ContentType="application/vnd.openxmlformats-officedocument.drawingml.chart+xml"/>
  <Override PartName="/ppt/theme/themeOverride29.xml" ContentType="application/vnd.openxmlformats-officedocument.themeOverride+xml"/>
  <Override PartName="/ppt/charts/chart67.xml" ContentType="application/vnd.openxmlformats-officedocument.drawingml.chart+xml"/>
  <Override PartName="/ppt/theme/themeOverride30.xml" ContentType="application/vnd.openxmlformats-officedocument.themeOverr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24.xml" ContentType="application/vnd.openxmlformats-officedocument.presentationml.notesSlide+xml"/>
  <Override PartName="/ppt/charts/chart71.xml" ContentType="application/vnd.openxmlformats-officedocument.drawingml.chart+xml"/>
  <Override PartName="/ppt/theme/themeOverride31.xml" ContentType="application/vnd.openxmlformats-officedocument.themeOverride+xml"/>
  <Override PartName="/ppt/charts/chart72.xml" ContentType="application/vnd.openxmlformats-officedocument.drawingml.chart+xml"/>
  <Override PartName="/ppt/theme/themeOverride32.xml" ContentType="application/vnd.openxmlformats-officedocument.themeOverride+xml"/>
  <Override PartName="/ppt/notesSlides/notesSlide25.xml" ContentType="application/vnd.openxmlformats-officedocument.presentationml.notesSlide+xml"/>
  <Override PartName="/ppt/charts/chart73.xml" ContentType="application/vnd.openxmlformats-officedocument.drawingml.chart+xml"/>
  <Override PartName="/ppt/theme/themeOverride33.xml" ContentType="application/vnd.openxmlformats-officedocument.themeOverride+xml"/>
  <Override PartName="/ppt/charts/chart74.xml" ContentType="application/vnd.openxmlformats-officedocument.drawingml.chart+xml"/>
  <Override PartName="/ppt/theme/themeOverride34.xml" ContentType="application/vnd.openxmlformats-officedocument.themeOverride+xml"/>
  <Override PartName="/ppt/notesSlides/notesSlide26.xml" ContentType="application/vnd.openxmlformats-officedocument.presentationml.notesSlide+xml"/>
  <Override PartName="/ppt/charts/chart75.xml" ContentType="application/vnd.openxmlformats-officedocument.drawingml.chart+xml"/>
  <Override PartName="/ppt/theme/themeOverride35.xml" ContentType="application/vnd.openxmlformats-officedocument.themeOverride+xml"/>
  <Override PartName="/ppt/charts/chart76.xml" ContentType="application/vnd.openxmlformats-officedocument.drawingml.chart+xml"/>
  <Override PartName="/ppt/theme/themeOverride36.xml" ContentType="application/vnd.openxmlformats-officedocument.themeOverride+xml"/>
  <Override PartName="/ppt/notesSlides/notesSlide27.xml" ContentType="application/vnd.openxmlformats-officedocument.presentationml.notesSlide+xml"/>
  <Override PartName="/ppt/charts/chart77.xml" ContentType="application/vnd.openxmlformats-officedocument.drawingml.chart+xml"/>
  <Override PartName="/ppt/theme/themeOverride37.xml" ContentType="application/vnd.openxmlformats-officedocument.themeOverride+xml"/>
  <Override PartName="/ppt/charts/chart78.xml" ContentType="application/vnd.openxmlformats-officedocument.drawingml.chart+xml"/>
  <Override PartName="/ppt/theme/themeOverride38.xml" ContentType="application/vnd.openxmlformats-officedocument.themeOverride+xml"/>
  <Override PartName="/ppt/notesSlides/notesSlide28.xml" ContentType="application/vnd.openxmlformats-officedocument.presentationml.notesSlide+xml"/>
  <Override PartName="/ppt/charts/chart79.xml" ContentType="application/vnd.openxmlformats-officedocument.drawingml.chart+xml"/>
  <Override PartName="/ppt/theme/themeOverride39.xml" ContentType="application/vnd.openxmlformats-officedocument.themeOverride+xml"/>
  <Override PartName="/ppt/charts/chart80.xml" ContentType="application/vnd.openxmlformats-officedocument.drawingml.chart+xml"/>
  <Override PartName="/ppt/theme/themeOverride40.xml" ContentType="application/vnd.openxmlformats-officedocument.themeOverride+xml"/>
  <Override PartName="/ppt/notesSlides/notesSlide29.xml" ContentType="application/vnd.openxmlformats-officedocument.presentationml.notesSlide+xml"/>
  <Override PartName="/ppt/charts/chart81.xml" ContentType="application/vnd.openxmlformats-officedocument.drawingml.chart+xml"/>
  <Override PartName="/ppt/theme/themeOverride41.xml" ContentType="application/vnd.openxmlformats-officedocument.themeOverride+xml"/>
  <Override PartName="/ppt/charts/chart82.xml" ContentType="application/vnd.openxmlformats-officedocument.drawingml.chart+xml"/>
  <Override PartName="/ppt/theme/themeOverride42.xml" ContentType="application/vnd.openxmlformats-officedocument.themeOverride+xml"/>
  <Override PartName="/ppt/notesSlides/notesSlide30.xml" ContentType="application/vnd.openxmlformats-officedocument.presentationml.notesSlide+xml"/>
  <Override PartName="/ppt/charts/chart83.xml" ContentType="application/vnd.openxmlformats-officedocument.drawingml.chart+xml"/>
  <Override PartName="/ppt/theme/themeOverride43.xml" ContentType="application/vnd.openxmlformats-officedocument.themeOverride+xml"/>
  <Override PartName="/ppt/charts/chart84.xml" ContentType="application/vnd.openxmlformats-officedocument.drawingml.chart+xml"/>
  <Override PartName="/ppt/theme/themeOverride44.xml" ContentType="application/vnd.openxmlformats-officedocument.themeOverride+xml"/>
  <Override PartName="/ppt/notesSlides/notesSlide31.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theme/themeOverride45.xml" ContentType="application/vnd.openxmlformats-officedocument.themeOverride+xml"/>
  <Override PartName="/ppt/charts/chart88.xml" ContentType="application/vnd.openxmlformats-officedocument.drawingml.chart+xml"/>
  <Override PartName="/ppt/theme/themeOverride46.xml" ContentType="application/vnd.openxmlformats-officedocument.themeOverride+xml"/>
  <Override PartName="/ppt/charts/chart89.xml" ContentType="application/vnd.openxmlformats-officedocument.drawingml.chart+xml"/>
  <Override PartName="/ppt/notesSlides/notesSlide32.xml" ContentType="application/vnd.openxmlformats-officedocument.presentationml.notesSlide+xml"/>
  <Override PartName="/ppt/charts/chart90.xml" ContentType="application/vnd.openxmlformats-officedocument.drawingml.chart+xml"/>
  <Override PartName="/ppt/theme/themeOverride47.xml" ContentType="application/vnd.openxmlformats-officedocument.themeOverride+xml"/>
  <Override PartName="/ppt/charts/chart91.xml" ContentType="application/vnd.openxmlformats-officedocument.drawingml.chart+xml"/>
  <Override PartName="/ppt/theme/themeOverride48.xml" ContentType="application/vnd.openxmlformats-officedocument.themeOverride+xml"/>
  <Override PartName="/ppt/charts/chart92.xml" ContentType="application/vnd.openxmlformats-officedocument.drawingml.chart+xml"/>
  <Override PartName="/ppt/notesSlides/notesSlide33.xml" ContentType="application/vnd.openxmlformats-officedocument.presentationml.notesSlide+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theme/themeOverride49.xml" ContentType="application/vnd.openxmlformats-officedocument.themeOverride+xml"/>
  <Override PartName="/ppt/charts/chart96.xml" ContentType="application/vnd.openxmlformats-officedocument.drawingml.chart+xml"/>
  <Override PartName="/ppt/theme/themeOverride50.xml" ContentType="application/vnd.openxmlformats-officedocument.themeOverride+xml"/>
  <Override PartName="/ppt/charts/chart9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9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0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charts/chart10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0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0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0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0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0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446" r:id="rId4"/>
    <p:sldMasterId id="2147484529" r:id="rId5"/>
    <p:sldMasterId id="2147484612" r:id="rId6"/>
  </p:sldMasterIdLst>
  <p:notesMasterIdLst>
    <p:notesMasterId r:id="rId53"/>
  </p:notesMasterIdLst>
  <p:handoutMasterIdLst>
    <p:handoutMasterId r:id="rId54"/>
  </p:handoutMasterIdLst>
  <p:sldIdLst>
    <p:sldId id="1543" r:id="rId7"/>
    <p:sldId id="1726" r:id="rId8"/>
    <p:sldId id="2144446310" r:id="rId9"/>
    <p:sldId id="2144446352" r:id="rId10"/>
    <p:sldId id="2144446329" r:id="rId11"/>
    <p:sldId id="2144446330" r:id="rId12"/>
    <p:sldId id="2144446315" r:id="rId13"/>
    <p:sldId id="2144446389" r:id="rId14"/>
    <p:sldId id="2144446317" r:id="rId15"/>
    <p:sldId id="2144446402" r:id="rId16"/>
    <p:sldId id="2144446392" r:id="rId17"/>
    <p:sldId id="2144446401" r:id="rId18"/>
    <p:sldId id="2144446359" r:id="rId19"/>
    <p:sldId id="2144446361" r:id="rId20"/>
    <p:sldId id="2144446362" r:id="rId21"/>
    <p:sldId id="2144446393" r:id="rId22"/>
    <p:sldId id="2144446365" r:id="rId23"/>
    <p:sldId id="2144446366" r:id="rId24"/>
    <p:sldId id="2144446367" r:id="rId25"/>
    <p:sldId id="2144446394" r:id="rId26"/>
    <p:sldId id="2144446368" r:id="rId27"/>
    <p:sldId id="2144446395" r:id="rId28"/>
    <p:sldId id="2144446369" r:id="rId29"/>
    <p:sldId id="2144446370" r:id="rId30"/>
    <p:sldId id="2144446371" r:id="rId31"/>
    <p:sldId id="2144446372" r:id="rId32"/>
    <p:sldId id="2144446373" r:id="rId33"/>
    <p:sldId id="2144446374" r:id="rId34"/>
    <p:sldId id="2144446375" r:id="rId35"/>
    <p:sldId id="2144446376" r:id="rId36"/>
    <p:sldId id="2144446378" r:id="rId37"/>
    <p:sldId id="2144446377" r:id="rId38"/>
    <p:sldId id="2144446379" r:id="rId39"/>
    <p:sldId id="2144446380" r:id="rId40"/>
    <p:sldId id="2144446381" r:id="rId41"/>
    <p:sldId id="2144446382" r:id="rId42"/>
    <p:sldId id="2144446383" r:id="rId43"/>
    <p:sldId id="2144446384" r:id="rId44"/>
    <p:sldId id="2144446396" r:id="rId45"/>
    <p:sldId id="2144446385" r:id="rId46"/>
    <p:sldId id="1550" r:id="rId47"/>
    <p:sldId id="2144446327" r:id="rId48"/>
    <p:sldId id="2144446356" r:id="rId49"/>
    <p:sldId id="2144446390" r:id="rId50"/>
    <p:sldId id="2144446355" r:id="rId51"/>
    <p:sldId id="1713" r:id="rId52"/>
  </p:sldIdLst>
  <p:sldSz cx="12192000" cy="6858000"/>
  <p:notesSz cx="6797675" cy="9926638"/>
  <p:embeddedFontLst>
    <p:embeddedFont>
      <p:font typeface="Arial Black" panose="020B0A04020102020204" pitchFamily="34" charset="0"/>
      <p:bold r:id="rId55"/>
    </p:embeddedFont>
    <p:embeddedFont>
      <p:font typeface="Barlow" panose="00000500000000000000" pitchFamily="2" charset="0"/>
      <p:regular r:id="rId56"/>
      <p:bold r:id="rId57"/>
      <p:italic r:id="rId58"/>
      <p:boldItalic r:id="rId59"/>
    </p:embeddedFont>
    <p:embeddedFont>
      <p:font typeface="HelveticaNeueLT Std Lt Cn" panose="020B0406020202030204"/>
      <p:regular r:id="rId60"/>
      <p:bold r:id="rId61"/>
      <p:italic r:id="rId62"/>
      <p:boldItalic r:id="rId63"/>
    </p:embeddedFont>
    <p:embeddedFont>
      <p:font typeface="Roboto" panose="02000000000000000000" pitchFamily="2" charset="0"/>
      <p:regular r:id="rId64"/>
      <p:bold r:id="rId65"/>
      <p:italic r:id="rId66"/>
      <p:boldItalic r:id="rId67"/>
    </p:embeddedFont>
    <p:embeddedFont>
      <p:font typeface="Segoe UI" panose="020B0502040204020203" pitchFamily="34" charset="0"/>
      <p:regular r:id="rId68"/>
      <p:bold r:id="rId69"/>
      <p:italic r:id="rId70"/>
      <p:boldItalic r:id="rId71"/>
    </p:embeddedFont>
    <p:embeddedFont>
      <p:font typeface="Wingdings 3" panose="05040102010807070707" pitchFamily="18" charset="2"/>
      <p:regular r:id="rId72"/>
    </p:embeddedFont>
  </p:embeddedFontLst>
  <p:custDataLst>
    <p:tags r:id="rId7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74" userDrawn="1">
          <p15:clr>
            <a:srgbClr val="A4A3A4"/>
          </p15:clr>
        </p15:guide>
        <p15:guide id="2" orient="horz" pos="2160">
          <p15:clr>
            <a:srgbClr val="A4A3A4"/>
          </p15:clr>
        </p15:guide>
        <p15:guide id="3" pos="71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0B608-B2B6-781D-5406-AD8AB0ABE99D}" name="Helen Slee" initials="HS" userId="S::helen.slee1@england.nhs.uk::bf8fc15b-0b46-46b6-9778-cfc4cb12bc00" providerId="AD"/>
  <p188:author id="{88AD7E09-159A-8B61-ACBA-4FF9F1D89002}" name="Taisie Lewis" initials="TL" userId="S::Taisie.Lewis@ipsos.com::c7c8262a-558a-4d17-a5ed-72c32fd16d05" providerId="AD"/>
  <p188:author id="{30F29026-DF6C-CC20-9E7A-6B22D6DD7274}" name="Nina Makojnik" initials="NM" userId="S::Nina.Makojnik@england.nhs.uk::de84b4a8-0972-436d-897d-c181300ead3f" providerId="AD"/>
  <p188:author id="{70E24338-3146-0EA8-2138-B8038942DD4E}" name="Emily Fudge" initials="EF" userId="S::Emily.Fudge@ipsos.com::548bb34b-5231-4b00-95b5-8dddc6f650b9" providerId="AD"/>
  <p188:author id="{711ABB45-2EA3-4E40-E797-8BBC453DE3D5}" name="Jane Stevens" initials="JS" userId="S::Jane.Stevens@ipsos.com::0f6c4322-34ec-4bf7-ad3f-c7c4f2e7ba59" providerId="AD"/>
  <p188:author id="{588E2684-D402-31E1-F9D4-07AF328C146D}" name="Rachel Williams" initials="RW" userId="S::Rachel.Williams@Ipsos.com::83788b9c-359d-4d78-afb7-f1cbf12a6566" providerId="AD"/>
  <p188:author id="{15CA2788-EB41-315E-2B74-12677B61E977}" name="Nina Makojnik" initials="NM" userId="S::nina.makojnik@england.nhs.uk::de84b4a8-0972-436d-897d-c181300ead3f" providerId="AD"/>
  <p188:author id="{1A47F58E-52CF-0411-FCD3-9CBCE186EF8B}" name="Katherine Fisher" initials="KF" userId="S::Katherine.Fisher@ipsos.com::cccb9a01-84e3-4c67-b7b6-0bcbef4b31d6" providerId="AD"/>
  <p188:author id="{854A019A-6131-7FDA-9F18-22D85D2D75F9}" name="Julia Nurse" initials="JN" userId="S::julia.nurse@Ipsos.com::a0f02c22-5676-46e0-8925-6d7c362befa2" providerId="AD"/>
  <p188:author id="{918A76A5-266B-D879-2545-074390FA7F5C}" name="Rachel Williams" initials="RW" userId="S::rachel.williams@Ipsos.com::83788b9c-359d-4d78-afb7-f1cbf12a6566" providerId="AD"/>
  <p188:author id="{0C79C5A5-20F2-1551-200C-DECA8BDD9CAF}" name="Joanna Barry" initials="JB" userId="S::joanna.barry4@england.nhs.uk::86ef7a5e-883e-4ccd-953a-04fee74b3834" providerId="AD"/>
  <p188:author id="{DFF840AE-E9D5-8ABE-DA5D-D748F048A631}" name="Robyn Aldous" initials="RA" userId="S::Robyn.Aldous@ipsos.com::e1c91cbb-f48e-4253-a5b7-c6e3d922c2d0" providerId="AD"/>
  <p188:author id="{C8D54FC4-FA10-C209-7BB7-A745C5843312}" name="Hannah Atherton" initials="HA" userId="S::hannah.atherton@england.nhs.uk::ad368528-fa9c-48f8-8899-86f1b53e8d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C000"/>
    <a:srgbClr val="002060"/>
    <a:srgbClr val="F2F2F2"/>
    <a:srgbClr val="FFB901"/>
    <a:srgbClr val="003087"/>
    <a:srgbClr val="FF00FF"/>
    <a:srgbClr val="FFFF66"/>
    <a:srgbClr val="A6A6A6"/>
    <a:srgbClr val="718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2157" autoAdjust="0"/>
  </p:normalViewPr>
  <p:slideViewPr>
    <p:cSldViewPr snapToGrid="0">
      <p:cViewPr>
        <p:scale>
          <a:sx n="154" d="100"/>
          <a:sy n="154" d="100"/>
        </p:scale>
        <p:origin x="-7752" y="-1116"/>
      </p:cViewPr>
      <p:guideLst>
        <p:guide pos="7174"/>
        <p:guide orient="horz" pos="2160"/>
        <p:guide pos="712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font" Target="fonts/font7.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3.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1.fntdata"/><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17.fntdata"/><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xml"/><Relationship Id="rId1" Type="http://schemas.microsoft.com/office/2011/relationships/chartStyle" Target="style1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1.xml"/><Relationship Id="rId1" Type="http://schemas.microsoft.com/office/2011/relationships/chartStyle" Target="style1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2.xml"/><Relationship Id="rId1" Type="http://schemas.microsoft.com/office/2011/relationships/chartStyle" Target="style1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3.xml"/><Relationship Id="rId1" Type="http://schemas.microsoft.com/office/2011/relationships/chartStyle" Target="style1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4.xml"/><Relationship Id="rId1" Type="http://schemas.microsoft.com/office/2011/relationships/chartStyle" Target="style1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5.xml"/><Relationship Id="rId1" Type="http://schemas.microsoft.com/office/2011/relationships/chartStyle" Target="style1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6.xml"/><Relationship Id="rId1" Type="http://schemas.microsoft.com/office/2011/relationships/chartStyle" Target="style1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7.xml"/><Relationship Id="rId1" Type="http://schemas.microsoft.com/office/2011/relationships/chartStyle" Target="style1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8.xml"/><Relationship Id="rId1" Type="http://schemas.microsoft.com/office/2011/relationships/chartStyle" Target="style1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9.xml"/><Relationship Id="rId1" Type="http://schemas.microsoft.com/office/2011/relationships/chartStyle" Target="style1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5.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6.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20.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1.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2.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23.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24.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5.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2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27.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28.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29.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30.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3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32.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33.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34.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35.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36.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37.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38.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39.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40.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41.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42.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43.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44.xml"/></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45.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46.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47.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48.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49.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50.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8.xml"/><Relationship Id="rId1" Type="http://schemas.microsoft.com/office/2011/relationships/chartStyle" Target="style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3172611414963"/>
          <c:y val="0"/>
          <c:w val="0.66875363601450044"/>
          <c:h val="1"/>
        </c:manualLayout>
      </c:layout>
      <c:barChart>
        <c:barDir val="bar"/>
        <c:grouping val="clustered"/>
        <c:varyColors val="0"/>
        <c:ser>
          <c:idx val="0"/>
          <c:order val="0"/>
          <c:tx>
            <c:strRef>
              <c:f>Sheet1!$B$1</c:f>
              <c:strCache>
                <c:ptCount val="1"/>
                <c:pt idx="0">
                  <c:v>Type 1</c:v>
                </c:pt>
              </c:strCache>
            </c:strRef>
          </c:tx>
          <c:spPr>
            <a:solidFill>
              <a:srgbClr val="003087"/>
            </a:solidFill>
            <a:ln>
              <a:noFill/>
            </a:ln>
            <a:effectLst/>
          </c:spPr>
          <c:invertIfNegative val="0"/>
          <c:dLbls>
            <c:dLbl>
              <c:idx val="0"/>
              <c:tx>
                <c:rich>
                  <a:bodyPr/>
                  <a:lstStyle/>
                  <a:p>
                    <a:fld id="{DEFB8203-F472-4579-B0C9-18600123AB7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E26-433D-82F1-4674F4195729}"/>
                </c:ext>
              </c:extLst>
            </c:dLbl>
            <c:dLbl>
              <c:idx val="1"/>
              <c:tx>
                <c:rich>
                  <a:bodyPr/>
                  <a:lstStyle/>
                  <a:p>
                    <a:fld id="{3240D6BF-D196-409F-B275-67A47A20BC1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E26-433D-82F1-4674F4195729}"/>
                </c:ext>
              </c:extLst>
            </c:dLbl>
            <c:dLbl>
              <c:idx val="2"/>
              <c:tx>
                <c:rich>
                  <a:bodyPr/>
                  <a:lstStyle/>
                  <a:p>
                    <a:fld id="{80D34D92-659F-4C95-9994-03C719A68ED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E26-433D-82F1-4674F4195729}"/>
                </c:ext>
              </c:extLst>
            </c:dLbl>
            <c:dLbl>
              <c:idx val="3"/>
              <c:tx>
                <c:rich>
                  <a:bodyPr/>
                  <a:lstStyle/>
                  <a:p>
                    <a:fld id="{AB80864F-3D26-45AF-859C-66C2ABD5599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E26-433D-82F1-4674F419572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Sheet1!$B$2:$B$5</c:f>
              <c:numCache>
                <c:formatCode>0%</c:formatCode>
                <c:ptCount val="4"/>
                <c:pt idx="0">
                  <c:v>0.28000000000000003</c:v>
                </c:pt>
                <c:pt idx="1">
                  <c:v>0.39</c:v>
                </c:pt>
                <c:pt idx="2">
                  <c:v>0.27</c:v>
                </c:pt>
                <c:pt idx="3">
                  <c:v>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Sheet1!$K$2:$K$5</c15:f>
                <c15:dlblRangeCache>
                  <c:ptCount val="4"/>
                  <c:pt idx="0">
                    <c:v>28%</c:v>
                  </c:pt>
                  <c:pt idx="1">
                    <c:v>39%</c:v>
                  </c:pt>
                  <c:pt idx="2">
                    <c:v>27%</c:v>
                  </c:pt>
                  <c:pt idx="3">
                    <c:v>6%</c:v>
                  </c:pt>
                </c15:dlblRangeCache>
              </c15:datalabelsRange>
            </c:ext>
            <c:ext xmlns:c16="http://schemas.microsoft.com/office/drawing/2014/chart" uri="{C3380CC4-5D6E-409C-BE32-E72D297353CC}">
              <c16:uniqueId val="{00000000-2D9D-4CFC-BDE0-50E6B0467A29}"/>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9A364E3-B387-48CD-B24A-5047121D5EF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AE26-433D-82F1-4674F4195729}"/>
                </c:ext>
              </c:extLst>
            </c:dLbl>
            <c:dLbl>
              <c:idx val="1"/>
              <c:tx>
                <c:rich>
                  <a:bodyPr/>
                  <a:lstStyle/>
                  <a:p>
                    <a:fld id="{9AD3A085-11B3-4112-BEF4-754F7941259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E26-433D-82F1-4674F4195729}"/>
                </c:ext>
              </c:extLst>
            </c:dLbl>
            <c:dLbl>
              <c:idx val="2"/>
              <c:tx>
                <c:rich>
                  <a:bodyPr/>
                  <a:lstStyle/>
                  <a:p>
                    <a:fld id="{BF755610-DFAA-4EDF-ACC1-6D3FFAD8112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E26-433D-82F1-4674F4195729}"/>
                </c:ext>
              </c:extLst>
            </c:dLbl>
            <c:dLbl>
              <c:idx val="3"/>
              <c:tx>
                <c:rich>
                  <a:bodyPr/>
                  <a:lstStyle/>
                  <a:p>
                    <a:fld id="{901ADB83-F553-4FD4-809C-7A6BBF7C81F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E26-433D-82F1-4674F419572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0.2</c:v>
                </c:pt>
                <c:pt idx="2">
                  <c:v>0.48</c:v>
                </c:pt>
                <c:pt idx="3">
                  <c:v>0.31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Sheet1!$L$2:$L$5</c15:f>
                <c15:dlblRangeCache>
                  <c:ptCount val="4"/>
                  <c:pt idx="0">
                    <c:v>-</c:v>
                  </c:pt>
                  <c:pt idx="1">
                    <c:v>20%</c:v>
                  </c:pt>
                  <c:pt idx="2">
                    <c:v>48%</c:v>
                  </c:pt>
                  <c:pt idx="3">
                    <c:v>31%</c:v>
                  </c:pt>
                </c15:dlblRangeCache>
              </c15:datalabelsRange>
            </c:ext>
            <c:ext xmlns:c16="http://schemas.microsoft.com/office/drawing/2014/chart" uri="{C3380CC4-5D6E-409C-BE32-E72D297353CC}">
              <c16:uniqueId val="{00000001-2D9D-4CFC-BDE0-50E6B0467A29}"/>
            </c:ext>
          </c:extLst>
        </c:ser>
        <c:dLbls>
          <c:dLblPos val="outEnd"/>
          <c:showLegendKey val="0"/>
          <c:showVal val="1"/>
          <c:showCatName val="0"/>
          <c:showSerName val="0"/>
          <c:showPercent val="0"/>
          <c:showBubbleSize val="0"/>
        </c:dLbls>
        <c:gapWidth val="52"/>
        <c:overlap val="-3"/>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0487757341882"/>
          <c:y val="0"/>
          <c:w val="0.87453077220734088"/>
          <c:h val="0.94474341922565375"/>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0.86</c:v>
                </c:pt>
                <c:pt idx="1">
                  <c:v>0.77</c:v>
                </c:pt>
                <c:pt idx="2">
                  <c:v>0.84</c:v>
                </c:pt>
                <c:pt idx="3">
                  <c:v>0.93</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94003854-8E39-482E-ABD3-6CA9BABF0A3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4F5A-442A-B89F-FF77DF934A4B}"/>
                </c:ext>
              </c:extLst>
            </c:dLbl>
            <c:dLbl>
              <c:idx val="1"/>
              <c:tx>
                <c:rich>
                  <a:bodyPr/>
                  <a:lstStyle/>
                  <a:p>
                    <a:fld id="{5939927A-D513-415A-8CB1-02E264822AB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F5A-442A-B89F-FF77DF934A4B}"/>
                </c:ext>
              </c:extLst>
            </c:dLbl>
            <c:dLbl>
              <c:idx val="2"/>
              <c:tx>
                <c:rich>
                  <a:bodyPr/>
                  <a:lstStyle/>
                  <a:p>
                    <a:fld id="{D92786A4-4A0C-431C-B765-42EF147776F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F5A-442A-B89F-FF77DF934A4B}"/>
                </c:ext>
              </c:extLst>
            </c:dLbl>
            <c:dLbl>
              <c:idx val="3"/>
              <c:tx>
                <c:rich>
                  <a:bodyPr/>
                  <a:lstStyle/>
                  <a:p>
                    <a:fld id="{06E91CF3-99A1-4DE7-B38B-62940883B54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F5A-442A-B89F-FF77DF934A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0.14000000000000001</c:v>
                </c:pt>
                <c:pt idx="1">
                  <c:v>0.23</c:v>
                </c:pt>
                <c:pt idx="2">
                  <c:v>0.16</c:v>
                </c:pt>
                <c:pt idx="3">
                  <c:v>7.0000000000000007E-2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Sheet1!$G$2:$G$5</c15:f>
                <c15:dlblRangeCache>
                  <c:ptCount val="4"/>
                  <c:pt idx="0">
                    <c:v>86%</c:v>
                  </c:pt>
                  <c:pt idx="1">
                    <c:v>77%</c:v>
                  </c:pt>
                  <c:pt idx="2">
                    <c:v>84%</c:v>
                  </c:pt>
                  <c:pt idx="3">
                    <c:v>93%</c:v>
                  </c:pt>
                </c15:dlblRangeCache>
              </c15:datalabelsRange>
            </c:ext>
            <c:ext xmlns:c16="http://schemas.microsoft.com/office/drawing/2014/chart" uri="{C3380CC4-5D6E-409C-BE32-E72D297353CC}">
              <c16:uniqueId val="{00000000-4F5A-442A-B89F-FF77DF934A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0237084641648"/>
          <c:y val="0"/>
          <c:w val="0.64729762915358346"/>
          <c:h val="1"/>
        </c:manualLayout>
      </c:layout>
      <c:barChart>
        <c:barDir val="bar"/>
        <c:grouping val="percentStacked"/>
        <c:varyColors val="0"/>
        <c:ser>
          <c:idx val="1"/>
          <c:order val="0"/>
          <c:tx>
            <c:strRef>
              <c:f>Sheet1!$B$1</c:f>
              <c:strCache>
                <c:ptCount val="1"/>
                <c:pt idx="0">
                  <c:v>Type 1</c:v>
                </c:pt>
              </c:strCache>
            </c:strRef>
          </c:tx>
          <c:spPr>
            <a:solidFill>
              <a:srgbClr val="003087"/>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0.82</c:v>
                </c:pt>
                <c:pt idx="1">
                  <c:v>0</c:v>
                </c:pt>
                <c:pt idx="2">
                  <c:v>0.86</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DC5ADACF-540B-498F-B44B-E09133EFF06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8A59-4299-B850-CB6059D1CA08}"/>
                </c:ext>
              </c:extLst>
            </c:dLbl>
            <c:dLbl>
              <c:idx val="1"/>
              <c:tx>
                <c:rich>
                  <a:bodyPr/>
                  <a:lstStyle/>
                  <a:p>
                    <a:fld id="{C761FB41-3794-48B3-8ECE-C6E9007833D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59-4299-B850-CB6059D1CA08}"/>
                </c:ext>
              </c:extLst>
            </c:dLbl>
            <c:dLbl>
              <c:idx val="2"/>
              <c:tx>
                <c:rich>
                  <a:bodyPr/>
                  <a:lstStyle/>
                  <a:p>
                    <a:fld id="{3AD6761C-F469-419C-BEA6-99408E30C41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59-4299-B850-CB6059D1CA08}"/>
                </c:ext>
              </c:extLst>
            </c:dLbl>
            <c:dLbl>
              <c:idx val="3"/>
              <c:tx>
                <c:rich>
                  <a:bodyPr/>
                  <a:lstStyle/>
                  <a:p>
                    <a:fld id="{DC0DD716-2B22-4F3A-96DC-59C7C0F67D43}"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59-4299-B850-CB6059D1CA08}"/>
                </c:ext>
              </c:extLst>
            </c:dLbl>
            <c:dLbl>
              <c:idx val="4"/>
              <c:tx>
                <c:rich>
                  <a:bodyPr/>
                  <a:lstStyle/>
                  <a:p>
                    <a:fld id="{0CDA52A0-AEAD-412E-BFEC-191C44C5C7C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59-4299-B850-CB6059D1CA08}"/>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0.18</c:v>
                </c:pt>
                <c:pt idx="1">
                  <c:v>0</c:v>
                </c:pt>
                <c:pt idx="2">
                  <c:v>0.14000000000000001</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82%</c:v>
                  </c:pt>
                  <c:pt idx="1">
                    <c:v>-</c:v>
                  </c:pt>
                  <c:pt idx="2">
                    <c:v>86%</c:v>
                  </c:pt>
                  <c:pt idx="3">
                    <c:v>-</c:v>
                  </c:pt>
                  <c:pt idx="4">
                    <c:v>-</c:v>
                  </c:pt>
                </c15:dlblRangeCache>
              </c15:datalabelsRange>
            </c:ext>
            <c:ext xmlns:c16="http://schemas.microsoft.com/office/drawing/2014/chart" uri="{C3380CC4-5D6E-409C-BE32-E72D297353CC}">
              <c16:uniqueId val="{00000000-8A59-4299-B850-CB6059D1CA08}"/>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59551413183549173"/>
          <c:h val="0.8834722592810003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0.82</c:v>
                </c:pt>
                <c:pt idx="1">
                  <c:v>0.84</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C3C6A54B-C885-486B-9FE8-0BBB9265A744}"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805D-42B3-A050-699273D65E4B}"/>
                </c:ext>
              </c:extLst>
            </c:dLbl>
            <c:dLbl>
              <c:idx val="1"/>
              <c:tx>
                <c:rich>
                  <a:bodyPr/>
                  <a:lstStyle/>
                  <a:p>
                    <a:fld id="{31B4E55D-821B-4922-A0FE-D91ACB2932F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05D-42B3-A050-699273D65E4B}"/>
                </c:ext>
              </c:extLst>
            </c:dLbl>
            <c:dLbl>
              <c:idx val="2"/>
              <c:tx>
                <c:rich>
                  <a:bodyPr/>
                  <a:lstStyle/>
                  <a:p>
                    <a:fld id="{F1D0FE8A-4105-453A-A06B-61E1A362DDE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05D-42B3-A050-699273D65E4B}"/>
                </c:ext>
              </c:extLst>
            </c:dLbl>
            <c:dLbl>
              <c:idx val="3"/>
              <c:tx>
                <c:rich>
                  <a:bodyPr/>
                  <a:lstStyle/>
                  <a:p>
                    <a:fld id="{172A5D08-3A25-4FD5-BAD4-018BB4EA66F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05D-42B3-A050-699273D65E4B}"/>
                </c:ext>
              </c:extLst>
            </c:dLbl>
            <c:dLbl>
              <c:idx val="4"/>
              <c:tx>
                <c:rich>
                  <a:bodyPr/>
                  <a:lstStyle/>
                  <a:p>
                    <a:fld id="{01184D5A-820A-465F-9E6C-1C076039C12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5D-42B3-A050-699273D65E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0.18</c:v>
                </c:pt>
                <c:pt idx="1">
                  <c:v>0.16</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82%</c:v>
                  </c:pt>
                  <c:pt idx="1">
                    <c:v>84%</c:v>
                  </c:pt>
                  <c:pt idx="2">
                    <c:v>-</c:v>
                  </c:pt>
                  <c:pt idx="3">
                    <c:v>-</c:v>
                  </c:pt>
                  <c:pt idx="4">
                    <c:v>-</c:v>
                  </c:pt>
                </c15:dlblRangeCache>
              </c15:datalabelsRange>
            </c:ext>
            <c:ext xmlns:c16="http://schemas.microsoft.com/office/drawing/2014/chart" uri="{C3380CC4-5D6E-409C-BE32-E72D297353CC}">
              <c16:uniqueId val="{00000000-805D-42B3-A050-699273D65E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68621321010873"/>
          <c:y val="1.7165340069715609E-2"/>
          <c:w val="0.69648417552032094"/>
          <c:h val="0.97601954804614244"/>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0.83</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C1CD3F3-7EA9-4B0F-8725-CD015FF93B6A}"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9A90-4550-BC5F-52E85E50BE1B}"/>
                </c:ext>
              </c:extLst>
            </c:dLbl>
            <c:dLbl>
              <c:idx val="1"/>
              <c:tx>
                <c:rich>
                  <a:bodyPr/>
                  <a:lstStyle/>
                  <a:p>
                    <a:fld id="{392471AC-72A4-4619-8D89-6DA57A9A1D1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A90-4550-BC5F-52E85E50BE1B}"/>
                </c:ext>
              </c:extLst>
            </c:dLbl>
            <c:dLbl>
              <c:idx val="2"/>
              <c:tx>
                <c:rich>
                  <a:bodyPr/>
                  <a:lstStyle/>
                  <a:p>
                    <a:fld id="{E67BA501-01A8-4C2C-9650-C09C55719A9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A90-4550-BC5F-52E85E50BE1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0.17</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Sheet1!$G$2:$G$4</c15:f>
                <c15:dlblRangeCache>
                  <c:ptCount val="3"/>
                  <c:pt idx="0">
                    <c:v>83%</c:v>
                  </c:pt>
                  <c:pt idx="1">
                    <c:v>-</c:v>
                  </c:pt>
                  <c:pt idx="2">
                    <c:v>-</c:v>
                  </c:pt>
                </c15:dlblRangeCache>
              </c15:datalabelsRange>
            </c:ext>
            <c:ext xmlns:c16="http://schemas.microsoft.com/office/drawing/2014/chart" uri="{C3380CC4-5D6E-409C-BE32-E72D297353CC}">
              <c16:uniqueId val="{00000000-9A90-4550-BC5F-52E85E50BE1B}"/>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638336240731466"/>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FFB81C"/>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81C-4B75-8FC4-6133A14F0C73}"/>
              </c:ext>
            </c:extLst>
          </c:dPt>
          <c:dLbls>
            <c:delete val="1"/>
          </c:dLbls>
          <c:cat>
            <c:strRef>
              <c:f>Sheet1!$A$2</c:f>
              <c:strCache>
                <c:ptCount val="1"/>
                <c:pt idx="0">
                  <c:v>Type 2</c:v>
                </c:pt>
              </c:strCache>
            </c:strRef>
          </c:cat>
          <c:val>
            <c:numRef>
              <c:f>Sheet1!$B$2</c:f>
              <c:numCache>
                <c:formatCode>0%</c:formatCode>
                <c:ptCount val="1"/>
                <c:pt idx="0">
                  <c:v>0.87</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85C18167-2E39-4368-BD3B-9B855571C9E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9AEA-402A-8D47-8E94C0C05827}"/>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2</c:v>
                </c:pt>
              </c:strCache>
            </c:strRef>
          </c:cat>
          <c:val>
            <c:numRef>
              <c:f>Sheet1!$C$2</c:f>
              <c:numCache>
                <c:formatCode>0%</c:formatCode>
                <c:ptCount val="1"/>
                <c:pt idx="0">
                  <c:v>0.13</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c15:f>
                <c15:dlblRangeCache>
                  <c:ptCount val="1"/>
                  <c:pt idx="0">
                    <c:v>87%</c:v>
                  </c:pt>
                </c15:dlblRangeCache>
              </c15:datalabelsRange>
            </c:ext>
            <c:ext xmlns:c16="http://schemas.microsoft.com/office/drawing/2014/chart" uri="{C3380CC4-5D6E-409C-BE32-E72D297353CC}">
              <c16:uniqueId val="{00000002-9AEA-402A-8D47-8E94C0C05827}"/>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4281864231678"/>
          <c:y val="0"/>
          <c:w val="0.65378732360097769"/>
          <c:h val="0.9913530814114299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0.89</c:v>
                </c:pt>
                <c:pt idx="1">
                  <c:v>0.85</c:v>
                </c:pt>
                <c:pt idx="2">
                  <c:v>0.9</c:v>
                </c:pt>
                <c:pt idx="3">
                  <c:v>0.83</c:v>
                </c:pt>
                <c:pt idx="4">
                  <c:v>0.9</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E7FECB9-3006-4E91-9B3B-DBEA5A62B821}"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3253-4096-BE86-F5DEBE481722}"/>
                </c:ext>
              </c:extLst>
            </c:dLbl>
            <c:dLbl>
              <c:idx val="1"/>
              <c:tx>
                <c:rich>
                  <a:bodyPr/>
                  <a:lstStyle/>
                  <a:p>
                    <a:fld id="{89BF91E2-1625-44F5-A010-92D1FCB5C2E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253-4096-BE86-F5DEBE481722}"/>
                </c:ext>
              </c:extLst>
            </c:dLbl>
            <c:dLbl>
              <c:idx val="2"/>
              <c:tx>
                <c:rich>
                  <a:bodyPr/>
                  <a:lstStyle/>
                  <a:p>
                    <a:fld id="{834BC0EC-B9B9-43EB-86CF-9B9DF706514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253-4096-BE86-F5DEBE481722}"/>
                </c:ext>
              </c:extLst>
            </c:dLbl>
            <c:dLbl>
              <c:idx val="3"/>
              <c:tx>
                <c:rich>
                  <a:bodyPr/>
                  <a:lstStyle/>
                  <a:p>
                    <a:fld id="{D07D63E3-19C9-4C8A-8F14-C75482716BF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253-4096-BE86-F5DEBE481722}"/>
                </c:ext>
              </c:extLst>
            </c:dLbl>
            <c:dLbl>
              <c:idx val="4"/>
              <c:tx>
                <c:rich>
                  <a:bodyPr/>
                  <a:lstStyle/>
                  <a:p>
                    <a:fld id="{C20B22CB-FD57-4FB8-B016-995A613F6F2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253-4096-BE86-F5DEBE48172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0.11</c:v>
                </c:pt>
                <c:pt idx="1">
                  <c:v>0.15</c:v>
                </c:pt>
                <c:pt idx="2">
                  <c:v>0.1</c:v>
                </c:pt>
                <c:pt idx="3">
                  <c:v>0.17</c:v>
                </c:pt>
                <c:pt idx="4">
                  <c:v>0.1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89%</c:v>
                  </c:pt>
                  <c:pt idx="1">
                    <c:v>85%</c:v>
                  </c:pt>
                  <c:pt idx="2">
                    <c:v>90%</c:v>
                  </c:pt>
                  <c:pt idx="3">
                    <c:v>83%</c:v>
                  </c:pt>
                  <c:pt idx="4">
                    <c:v>90%</c:v>
                  </c:pt>
                </c15:dlblRangeCache>
              </c15:datalabelsRange>
            </c:ext>
            <c:ext xmlns:c16="http://schemas.microsoft.com/office/drawing/2014/chart" uri="{C3380CC4-5D6E-409C-BE32-E72D297353CC}">
              <c16:uniqueId val="{00000000-3253-4096-BE86-F5DEBE481722}"/>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41229662887"/>
          <c:y val="0"/>
          <c:w val="0.87875877033711303"/>
          <c:h val="0.94474341922565375"/>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c:v>
                </c:pt>
                <c:pt idx="1">
                  <c:v>0.88</c:v>
                </c:pt>
                <c:pt idx="2">
                  <c:v>0.85</c:v>
                </c:pt>
                <c:pt idx="3">
                  <c:v>0.89</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B6D6D44F-B61B-4348-8E51-D7F85773A810}"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33FA-41AC-9E60-BA32C11FB1A1}"/>
                </c:ext>
              </c:extLst>
            </c:dLbl>
            <c:dLbl>
              <c:idx val="1"/>
              <c:tx>
                <c:rich>
                  <a:bodyPr/>
                  <a:lstStyle/>
                  <a:p>
                    <a:fld id="{9D8CC7B8-5B1F-49DB-8A28-6F3E3563252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3FA-41AC-9E60-BA32C11FB1A1}"/>
                </c:ext>
              </c:extLst>
            </c:dLbl>
            <c:dLbl>
              <c:idx val="2"/>
              <c:tx>
                <c:rich>
                  <a:bodyPr/>
                  <a:lstStyle/>
                  <a:p>
                    <a:fld id="{879896D3-5A81-499B-AFA2-430CF6CB564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3FA-41AC-9E60-BA32C11FB1A1}"/>
                </c:ext>
              </c:extLst>
            </c:dLbl>
            <c:dLbl>
              <c:idx val="3"/>
              <c:tx>
                <c:rich>
                  <a:bodyPr/>
                  <a:lstStyle/>
                  <a:p>
                    <a:fld id="{BDA20624-D51D-4EF5-86CA-A19F8A0453F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3FA-41AC-9E60-BA32C11FB1A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c:v>
                </c:pt>
                <c:pt idx="1">
                  <c:v>0.12</c:v>
                </c:pt>
                <c:pt idx="2">
                  <c:v>0.15</c:v>
                </c:pt>
                <c:pt idx="3">
                  <c:v>0.11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Sheet1!$G$2:$G$5</c15:f>
                <c15:dlblRangeCache>
                  <c:ptCount val="4"/>
                  <c:pt idx="0">
                    <c:v>-</c:v>
                  </c:pt>
                  <c:pt idx="1">
                    <c:v>88%</c:v>
                  </c:pt>
                  <c:pt idx="2">
                    <c:v>85%</c:v>
                  </c:pt>
                  <c:pt idx="3">
                    <c:v>89%</c:v>
                  </c:pt>
                </c15:dlblRangeCache>
              </c15:datalabelsRange>
            </c:ext>
            <c:ext xmlns:c16="http://schemas.microsoft.com/office/drawing/2014/chart" uri="{C3380CC4-5D6E-409C-BE32-E72D297353CC}">
              <c16:uniqueId val="{00000000-33FA-41AC-9E60-BA32C11FB1A1}"/>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9082261961952"/>
          <c:y val="0"/>
          <c:w val="0.59011560949881436"/>
          <c:h val="1"/>
        </c:manualLayout>
      </c:layout>
      <c:barChart>
        <c:barDir val="bar"/>
        <c:grouping val="percentStacked"/>
        <c:varyColors val="0"/>
        <c:ser>
          <c:idx val="1"/>
          <c:order val="0"/>
          <c:tx>
            <c:strRef>
              <c:f>Sheet1!$B$1</c:f>
              <c:strCache>
                <c:ptCount val="1"/>
                <c:pt idx="0">
                  <c:v>Type 1</c:v>
                </c:pt>
              </c:strCache>
            </c:strRef>
          </c:tx>
          <c:spPr>
            <a:solidFill>
              <a:srgbClr val="FFB81C"/>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0.86</c:v>
                </c:pt>
                <c:pt idx="1">
                  <c:v>0</c:v>
                </c:pt>
                <c:pt idx="2">
                  <c:v>0.9</c:v>
                </c:pt>
                <c:pt idx="3">
                  <c:v>0.97</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E779A84C-766B-4147-A01C-5B0D0C6448F3}"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B746-4E64-A3B7-E3167749E734}"/>
                </c:ext>
              </c:extLst>
            </c:dLbl>
            <c:dLbl>
              <c:idx val="1"/>
              <c:tx>
                <c:rich>
                  <a:bodyPr/>
                  <a:lstStyle/>
                  <a:p>
                    <a:fld id="{8814E64B-E130-4349-8D48-E908BF2EFB8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746-4E64-A3B7-E3167749E734}"/>
                </c:ext>
              </c:extLst>
            </c:dLbl>
            <c:dLbl>
              <c:idx val="2"/>
              <c:tx>
                <c:rich>
                  <a:bodyPr/>
                  <a:lstStyle/>
                  <a:p>
                    <a:fld id="{8CC131B2-236D-4F34-88DE-EE89E2DB8CC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746-4E64-A3B7-E3167749E734}"/>
                </c:ext>
              </c:extLst>
            </c:dLbl>
            <c:dLbl>
              <c:idx val="3"/>
              <c:tx>
                <c:rich>
                  <a:bodyPr/>
                  <a:lstStyle/>
                  <a:p>
                    <a:fld id="{C4ABF60B-01F7-4E75-B81B-80E0BEFDA2A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746-4E64-A3B7-E3167749E734}"/>
                </c:ext>
              </c:extLst>
            </c:dLbl>
            <c:dLbl>
              <c:idx val="4"/>
              <c:tx>
                <c:rich>
                  <a:bodyPr/>
                  <a:lstStyle/>
                  <a:p>
                    <a:fld id="{BAEBBA0A-91C7-4AF6-A8CA-8EDB437B953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746-4E64-A3B7-E3167749E73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0.14000000000000001</c:v>
                </c:pt>
                <c:pt idx="1">
                  <c:v>0</c:v>
                </c:pt>
                <c:pt idx="2">
                  <c:v>0.1</c:v>
                </c:pt>
                <c:pt idx="3">
                  <c:v>0.03</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86%</c:v>
                  </c:pt>
                  <c:pt idx="1">
                    <c:v>-</c:v>
                  </c:pt>
                  <c:pt idx="2">
                    <c:v>90%</c:v>
                  </c:pt>
                  <c:pt idx="3">
                    <c:v>97%</c:v>
                  </c:pt>
                  <c:pt idx="4">
                    <c:v>-</c:v>
                  </c:pt>
                </c15:dlblRangeCache>
              </c15:datalabelsRange>
            </c:ext>
            <c:ext xmlns:c16="http://schemas.microsoft.com/office/drawing/2014/chart" uri="{C3380CC4-5D6E-409C-BE32-E72D297353CC}">
              <c16:uniqueId val="{00000000-B746-4E64-A3B7-E3167749E734}"/>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60698125964322247"/>
          <c:h val="0.8834722592810003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0.84</c:v>
                </c:pt>
                <c:pt idx="1">
                  <c:v>0.89</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5047B49D-8DAC-4C15-A973-67C01298790D}"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7867-4902-9F40-A161DE2D8F65}"/>
                </c:ext>
              </c:extLst>
            </c:dLbl>
            <c:dLbl>
              <c:idx val="1"/>
              <c:tx>
                <c:rich>
                  <a:bodyPr/>
                  <a:lstStyle/>
                  <a:p>
                    <a:fld id="{C76181A6-BCEC-429F-B7FE-8B81205661D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867-4902-9F40-A161DE2D8F65}"/>
                </c:ext>
              </c:extLst>
            </c:dLbl>
            <c:dLbl>
              <c:idx val="2"/>
              <c:tx>
                <c:rich>
                  <a:bodyPr/>
                  <a:lstStyle/>
                  <a:p>
                    <a:fld id="{3EF4A23A-10EA-4448-9D02-2EC3B81E8FE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867-4902-9F40-A161DE2D8F65}"/>
                </c:ext>
              </c:extLst>
            </c:dLbl>
            <c:dLbl>
              <c:idx val="3"/>
              <c:tx>
                <c:rich>
                  <a:bodyPr/>
                  <a:lstStyle/>
                  <a:p>
                    <a:fld id="{9190D837-0DA9-4DBA-A71F-60BFD053876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867-4902-9F40-A161DE2D8F65}"/>
                </c:ext>
              </c:extLst>
            </c:dLbl>
            <c:dLbl>
              <c:idx val="4"/>
              <c:tx>
                <c:rich>
                  <a:bodyPr/>
                  <a:lstStyle/>
                  <a:p>
                    <a:fld id="{A365A493-811F-439C-9AF3-FFB594898A7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867-4902-9F40-A161DE2D8F6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0.16</c:v>
                </c:pt>
                <c:pt idx="1">
                  <c:v>0.11</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84%</c:v>
                  </c:pt>
                  <c:pt idx="1">
                    <c:v>89%</c:v>
                  </c:pt>
                  <c:pt idx="2">
                    <c:v>-</c:v>
                  </c:pt>
                  <c:pt idx="3">
                    <c:v>-</c:v>
                  </c:pt>
                  <c:pt idx="4">
                    <c:v>-</c:v>
                  </c:pt>
                </c15:dlblRangeCache>
              </c15:datalabelsRange>
            </c:ext>
            <c:ext xmlns:c16="http://schemas.microsoft.com/office/drawing/2014/chart" uri="{C3380CC4-5D6E-409C-BE32-E72D297353CC}">
              <c16:uniqueId val="{00000000-7867-4902-9F40-A161DE2D8F65}"/>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5941534784711"/>
          <c:y val="1.7165340069715609E-2"/>
          <c:w val="0.65701780516520758"/>
          <c:h val="0.97601954804614244"/>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0.87</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18BAEA73-F47A-4FAA-AD0D-7C131FA5EF67}"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FA31-490A-B514-91E31855DCD8}"/>
                </c:ext>
              </c:extLst>
            </c:dLbl>
            <c:dLbl>
              <c:idx val="1"/>
              <c:tx>
                <c:rich>
                  <a:bodyPr/>
                  <a:lstStyle/>
                  <a:p>
                    <a:fld id="{76037972-6424-41F0-83D8-225546BAE621}"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A31-490A-B514-91E31855DCD8}"/>
                </c:ext>
              </c:extLst>
            </c:dLbl>
            <c:dLbl>
              <c:idx val="2"/>
              <c:tx>
                <c:rich>
                  <a:bodyPr/>
                  <a:lstStyle/>
                  <a:p>
                    <a:fld id="{E5CC1B4C-20B5-422D-90EE-57AB49229A0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A31-490A-B514-91E31855DCD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0.13</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Sheet1!$G$2:$G$4</c15:f>
                <c15:dlblRangeCache>
                  <c:ptCount val="3"/>
                  <c:pt idx="0">
                    <c:v>87%</c:v>
                  </c:pt>
                  <c:pt idx="1">
                    <c:v>-</c:v>
                  </c:pt>
                  <c:pt idx="2">
                    <c:v>-</c:v>
                  </c:pt>
                </c15:dlblRangeCache>
              </c15:datalabelsRange>
            </c:ext>
            <c:ext xmlns:c16="http://schemas.microsoft.com/office/drawing/2014/chart" uri="{C3380CC4-5D6E-409C-BE32-E72D297353CC}">
              <c16:uniqueId val="{00000000-FA31-490A-B514-91E31855DCD8}"/>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67770090256662E-2"/>
          <c:y val="2.3621050993788792E-2"/>
          <c:w val="0.46910435444134468"/>
          <c:h val="0.98886168626176729"/>
        </c:manualLayout>
      </c:layout>
      <c:doughnutChart>
        <c:varyColors val="1"/>
        <c:ser>
          <c:idx val="0"/>
          <c:order val="0"/>
          <c:tx>
            <c:strRef>
              <c:f>Sheet1!$B$1</c:f>
              <c:strCache>
                <c:ptCount val="1"/>
                <c:pt idx="0">
                  <c:v>Type of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18F-4B7B-BAE2-592C310E145F}"/>
              </c:ext>
            </c:extLst>
          </c:dPt>
          <c:dPt>
            <c:idx val="3"/>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18F-4B7B-BAE2-592C310E145F}"/>
              </c:ext>
            </c:extLst>
          </c:dPt>
          <c:dLbls>
            <c:dLbl>
              <c:idx val="3"/>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4</c:v>
                </c:pt>
                <c:pt idx="1">
                  <c:v>90</c:v>
                </c:pt>
                <c:pt idx="2">
                  <c:v>2</c:v>
                </c:pt>
                <c:pt idx="3">
                  <c:v>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67854549206595527"/>
          <c:y val="3.4279236347250622E-2"/>
          <c:w val="0.32145450793404462"/>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Type of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73A-4F78-BB78-0E8DAF603CE1}"/>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92</c:v>
                </c:pt>
                <c:pt idx="1">
                  <c:v>5</c:v>
                </c:pt>
                <c:pt idx="2">
                  <c:v>2</c:v>
                </c:pt>
                <c:pt idx="3">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9400333134390204"/>
          <c:y val="3.4279236347250622E-2"/>
          <c:w val="0.40599666865609796"/>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047177013165254"/>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2F7409E8-FD1C-4AA1-A85D-0DC76359A9B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15E-48E7-9278-D03DDCBD9794}"/>
                </c:ext>
              </c:extLst>
            </c:dLbl>
            <c:dLbl>
              <c:idx val="1"/>
              <c:tx>
                <c:rich>
                  <a:bodyPr/>
                  <a:lstStyle/>
                  <a:p>
                    <a:fld id="{1397F2FB-126B-44ED-8172-6BF0C764D68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15E-48E7-9278-D03DDCBD9794}"/>
                </c:ext>
              </c:extLst>
            </c:dLbl>
            <c:dLbl>
              <c:idx val="2"/>
              <c:tx>
                <c:rich>
                  <a:bodyPr/>
                  <a:lstStyle/>
                  <a:p>
                    <a:fld id="{439151CE-D2EC-4740-A2EF-6003BEE7199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15E-48E7-9278-D03DDCBD9794}"/>
                </c:ext>
              </c:extLst>
            </c:dLbl>
            <c:dLbl>
              <c:idx val="3"/>
              <c:tx>
                <c:rich>
                  <a:bodyPr/>
                  <a:lstStyle/>
                  <a:p>
                    <a:fld id="{4BC001A6-4CD0-446E-A998-FAAEE8CB0A2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15E-48E7-9278-D03DDCBD9794}"/>
                </c:ext>
              </c:extLst>
            </c:dLbl>
            <c:dLbl>
              <c:idx val="4"/>
              <c:tx>
                <c:rich>
                  <a:bodyPr/>
                  <a:lstStyle/>
                  <a:p>
                    <a:fld id="{C08EB9B3-F2A9-47BE-B4E5-A7591BDE464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15E-48E7-9278-D03DDCBD9794}"/>
                </c:ext>
              </c:extLst>
            </c:dLbl>
            <c:dLbl>
              <c:idx val="5"/>
              <c:tx>
                <c:rich>
                  <a:bodyPr/>
                  <a:lstStyle/>
                  <a:p>
                    <a:fld id="{70A0BD84-A464-4D90-A51B-E340102B77F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15E-48E7-9278-D03DDCBD9794}"/>
                </c:ext>
              </c:extLst>
            </c:dLbl>
            <c:dLbl>
              <c:idx val="6"/>
              <c:tx>
                <c:rich>
                  <a:bodyPr/>
                  <a:lstStyle/>
                  <a:p>
                    <a:fld id="{D902EDF7-4C38-4114-A3E2-5E667F90C5B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15E-48E7-9278-D03DDCBD97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56</c:v>
                </c:pt>
                <c:pt idx="1">
                  <c:v>5</c:v>
                </c:pt>
                <c:pt idx="2">
                  <c:v>4</c:v>
                </c:pt>
                <c:pt idx="3">
                  <c:v>1</c:v>
                </c:pt>
                <c:pt idx="4">
                  <c:v>2</c:v>
                </c:pt>
                <c:pt idx="5">
                  <c:v>4</c:v>
                </c:pt>
                <c:pt idx="6">
                  <c:v>36</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56%</c:v>
                  </c:pt>
                  <c:pt idx="1">
                    <c:v>5%</c:v>
                  </c:pt>
                  <c:pt idx="2">
                    <c:v>4%</c:v>
                  </c:pt>
                  <c:pt idx="3">
                    <c:v>1%</c:v>
                  </c:pt>
                  <c:pt idx="4">
                    <c:v>2%</c:v>
                  </c:pt>
                  <c:pt idx="5">
                    <c:v>4%</c:v>
                  </c:pt>
                  <c:pt idx="6">
                    <c:v>36%</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6627903599741773"/>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34205D59-44B9-4E79-91AB-3F751D6DED08}"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05C-4A2F-9A88-03A72AE7F3F6}"/>
                </c:ext>
              </c:extLst>
            </c:dLbl>
            <c:dLbl>
              <c:idx val="1"/>
              <c:tx>
                <c:rich>
                  <a:bodyPr/>
                  <a:lstStyle/>
                  <a:p>
                    <a:fld id="{456E342A-34DD-4799-8DCB-D89CDF39D7D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05C-4A2F-9A88-03A72AE7F3F6}"/>
                </c:ext>
              </c:extLst>
            </c:dLbl>
            <c:dLbl>
              <c:idx val="2"/>
              <c:tx>
                <c:rich>
                  <a:bodyPr/>
                  <a:lstStyle/>
                  <a:p>
                    <a:fld id="{93DE1AD2-1850-4EE2-B157-999176A9165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05C-4A2F-9A88-03A72AE7F3F6}"/>
                </c:ext>
              </c:extLst>
            </c:dLbl>
            <c:dLbl>
              <c:idx val="3"/>
              <c:tx>
                <c:rich>
                  <a:bodyPr/>
                  <a:lstStyle/>
                  <a:p>
                    <a:fld id="{1244E0C8-92A1-4061-9CA6-93BC90F3CD3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05C-4A2F-9A88-03A72AE7F3F6}"/>
                </c:ext>
              </c:extLst>
            </c:dLbl>
            <c:dLbl>
              <c:idx val="4"/>
              <c:tx>
                <c:rich>
                  <a:bodyPr/>
                  <a:lstStyle/>
                  <a:p>
                    <a:fld id="{88CC76C5-F429-4F21-AA99-FD1FEC6BC81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05C-4A2F-9A88-03A72AE7F3F6}"/>
                </c:ext>
              </c:extLst>
            </c:dLbl>
            <c:dLbl>
              <c:idx val="5"/>
              <c:tx>
                <c:rich>
                  <a:bodyPr/>
                  <a:lstStyle/>
                  <a:p>
                    <a:fld id="{50CB1BED-B5B5-4F9D-90BD-DF68D785C2A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05C-4A2F-9A88-03A72AE7F3F6}"/>
                </c:ext>
              </c:extLst>
            </c:dLbl>
            <c:dLbl>
              <c:idx val="6"/>
              <c:tx>
                <c:rich>
                  <a:bodyPr/>
                  <a:lstStyle/>
                  <a:p>
                    <a:fld id="{C43B869A-09B6-461E-900F-562FD58FDAE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05C-4A2F-9A88-03A72AE7F3F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52</c:v>
                </c:pt>
                <c:pt idx="1">
                  <c:v>9</c:v>
                </c:pt>
                <c:pt idx="2">
                  <c:v>5</c:v>
                </c:pt>
                <c:pt idx="3">
                  <c:v>4</c:v>
                </c:pt>
                <c:pt idx="4">
                  <c:v>14</c:v>
                </c:pt>
                <c:pt idx="5">
                  <c:v>7</c:v>
                </c:pt>
                <c:pt idx="6">
                  <c:v>29</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52%</c:v>
                  </c:pt>
                  <c:pt idx="1">
                    <c:v>9%</c:v>
                  </c:pt>
                  <c:pt idx="2">
                    <c:v>5%</c:v>
                  </c:pt>
                  <c:pt idx="3">
                    <c:v>4%</c:v>
                  </c:pt>
                  <c:pt idx="4">
                    <c:v>14%</c:v>
                  </c:pt>
                  <c:pt idx="5">
                    <c:v>7%</c:v>
                  </c:pt>
                  <c:pt idx="6">
                    <c:v>29%</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C51-487C-9ED0-8137DDBCC57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06EF-47F1-B883-7748EC1E367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6EF-47F1-B883-7748EC1E367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06EF-47F1-B883-7748EC1E3674}"/>
              </c:ext>
            </c:extLst>
          </c:dPt>
          <c:dLbls>
            <c:dLbl>
              <c:idx val="0"/>
              <c:tx>
                <c:rich>
                  <a:bodyPr/>
                  <a:lstStyle/>
                  <a:p>
                    <a:fld id="{7724BDCE-079B-448B-ACCB-3F610550345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06EF-47F1-B883-7748EC1E3674}"/>
                </c:ext>
              </c:extLst>
            </c:dLbl>
            <c:dLbl>
              <c:idx val="1"/>
              <c:tx>
                <c:rich>
                  <a:bodyPr/>
                  <a:lstStyle/>
                  <a:p>
                    <a:fld id="{849F60C1-BA4D-4971-8F40-C9D9D9CE4C0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6EF-47F1-B883-7748EC1E367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10</c:v>
                </c:pt>
                <c:pt idx="1">
                  <c:v>90</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10%</c:v>
                  </c:pt>
                  <c:pt idx="1">
                    <c:v>90%</c:v>
                  </c:pt>
                </c15:dlblRangeCache>
              </c15:datalabelsRange>
            </c:ext>
            <c:ext xmlns:c16="http://schemas.microsoft.com/office/drawing/2014/chart" uri="{C3380CC4-5D6E-409C-BE32-E72D297353CC}">
              <c16:uniqueId val="{00000005-06EF-47F1-B883-7748EC1E3674}"/>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A2D37B3-BFD1-4273-9D97-547D8FF95C9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16AD-4E32-8BD6-85CF2BD51EAA}"/>
                </c:ext>
              </c:extLst>
            </c:dLbl>
            <c:dLbl>
              <c:idx val="1"/>
              <c:tx>
                <c:rich>
                  <a:bodyPr/>
                  <a:lstStyle/>
                  <a:p>
                    <a:fld id="{69F360CD-27A5-4949-9452-44FF98F586F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6AD-4E32-8BD6-85CF2BD51EAA}"/>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11</c:v>
                </c:pt>
                <c:pt idx="1">
                  <c:v>89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11%</c:v>
                  </c:pt>
                  <c:pt idx="1">
                    <c:v>89%</c:v>
                  </c:pt>
                </c15:dlblRangeCache>
              </c15:datalabelsRange>
            </c:ext>
            <c:ext xmlns:c16="http://schemas.microsoft.com/office/drawing/2014/chart" uri="{C3380CC4-5D6E-409C-BE32-E72D297353CC}">
              <c16:uniqueId val="{00000006-06EF-47F1-B883-7748EC1E367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A2F0-4CF1-80C7-205225AB80C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2F0-4CF1-80C7-205225AB80C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A2F0-4CF1-80C7-205225AB80C4}"/>
              </c:ext>
            </c:extLst>
          </c:dPt>
          <c:dLbls>
            <c:dLbl>
              <c:idx val="0"/>
              <c:tx>
                <c:rich>
                  <a:bodyPr/>
                  <a:lstStyle/>
                  <a:p>
                    <a:fld id="{B1560205-0938-4AA5-A2B9-4B0627A28322}"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2F0-4CF1-80C7-205225AB80C4}"/>
                </c:ext>
              </c:extLst>
            </c:dLbl>
            <c:dLbl>
              <c:idx val="1"/>
              <c:tx>
                <c:rich>
                  <a:bodyPr/>
                  <a:lstStyle/>
                  <a:p>
                    <a:fld id="{72C0C847-544E-4438-A671-C57FE653A3E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2F0-4CF1-80C7-205225AB80C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11</c:v>
                </c:pt>
                <c:pt idx="1">
                  <c:v>89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11%</c:v>
                  </c:pt>
                  <c:pt idx="1">
                    <c:v>89%</c:v>
                  </c:pt>
                </c15:dlblRangeCache>
              </c15:datalabelsRange>
            </c:ext>
            <c:ext xmlns:c16="http://schemas.microsoft.com/office/drawing/2014/chart" uri="{C3380CC4-5D6E-409C-BE32-E72D297353CC}">
              <c16:uniqueId val="{00000005-A2F0-4CF1-80C7-205225AB80C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AB149420-6DB6-4330-976C-CBF68BE9542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EF04-40F3-B91F-C8C4FA5B6E26}"/>
                </c:ext>
              </c:extLst>
            </c:dLbl>
            <c:dLbl>
              <c:idx val="1"/>
              <c:tx>
                <c:rich>
                  <a:bodyPr/>
                  <a:lstStyle/>
                  <a:p>
                    <a:fld id="{FB390CB2-03BA-4B10-8735-A8504BFC037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F04-40F3-B91F-C8C4FA5B6E2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13</c:v>
                </c:pt>
                <c:pt idx="1">
                  <c:v>87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13%</c:v>
                  </c:pt>
                  <c:pt idx="1">
                    <c:v>87%</c:v>
                  </c:pt>
                </c15:dlblRangeCache>
              </c15:datalabelsRange>
            </c:ext>
            <c:ext xmlns:c16="http://schemas.microsoft.com/office/drawing/2014/chart" uri="{C3380CC4-5D6E-409C-BE32-E72D297353CC}">
              <c16:uniqueId val="{00000006-A2F0-4CF1-80C7-205225AB80C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A5CF-40B3-8374-492CB86772A0}"/>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5CF-40B3-8374-492CB86772A0}"/>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A5CF-40B3-8374-492CB86772A0}"/>
              </c:ext>
            </c:extLst>
          </c:dPt>
          <c:dLbls>
            <c:dLbl>
              <c:idx val="0"/>
              <c:tx>
                <c:rich>
                  <a:bodyPr/>
                  <a:lstStyle/>
                  <a:p>
                    <a:fld id="{E8F4DCD6-FF05-4757-A043-F816E57ABA8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5CF-40B3-8374-492CB86772A0}"/>
                </c:ext>
              </c:extLst>
            </c:dLbl>
            <c:dLbl>
              <c:idx val="1"/>
              <c:tx>
                <c:rich>
                  <a:bodyPr/>
                  <a:lstStyle/>
                  <a:p>
                    <a:fld id="{ACDF81CB-4035-4C4A-BECB-D5A4627FB8E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CF-40B3-8374-492CB86772A0}"/>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18</c:v>
                </c:pt>
                <c:pt idx="1">
                  <c:v>82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18%</c:v>
                  </c:pt>
                  <c:pt idx="1">
                    <c:v>82%</c:v>
                  </c:pt>
                </c15:dlblRangeCache>
              </c15:datalabelsRange>
            </c:ext>
            <c:ext xmlns:c16="http://schemas.microsoft.com/office/drawing/2014/chart" uri="{C3380CC4-5D6E-409C-BE32-E72D297353CC}">
              <c16:uniqueId val="{00000003-A5CF-40B3-8374-492CB86772A0}"/>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21A1B99-0433-4586-8661-73D073E33CF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A5CF-40B3-8374-492CB86772A0}"/>
                </c:ext>
              </c:extLst>
            </c:dLbl>
            <c:dLbl>
              <c:idx val="1"/>
              <c:tx>
                <c:rich>
                  <a:bodyPr/>
                  <a:lstStyle/>
                  <a:p>
                    <a:fld id="{7AB8D3DB-4FA6-476A-944C-C406BCFA78C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CF-40B3-8374-492CB86772A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23</c:v>
                </c:pt>
                <c:pt idx="1">
                  <c:v>77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23%</c:v>
                  </c:pt>
                  <c:pt idx="1">
                    <c:v>77%</c:v>
                  </c:pt>
                </c15:dlblRangeCache>
              </c15:datalabelsRange>
            </c:ext>
            <c:ext xmlns:c16="http://schemas.microsoft.com/office/drawing/2014/chart" uri="{C3380CC4-5D6E-409C-BE32-E72D297353CC}">
              <c16:uniqueId val="{00000006-A5CF-40B3-8374-492CB86772A0}"/>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5101648706516"/>
          <c:y val="0"/>
          <c:w val="0.5189539657324310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B429F57E-CD0A-4330-906F-E769C4B85DE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6F2-497D-897D-40F08A3DA172}"/>
                </c:ext>
              </c:extLst>
            </c:dLbl>
            <c:dLbl>
              <c:idx val="1"/>
              <c:tx>
                <c:rich>
                  <a:bodyPr/>
                  <a:lstStyle/>
                  <a:p>
                    <a:fld id="{E9F78482-FD62-4A88-8565-DFD2B448749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6F2-497D-897D-40F08A3DA172}"/>
                </c:ext>
              </c:extLst>
            </c:dLbl>
            <c:dLbl>
              <c:idx val="2"/>
              <c:tx>
                <c:rich>
                  <a:bodyPr/>
                  <a:lstStyle/>
                  <a:p>
                    <a:fld id="{3241F1FC-B630-46B8-BEBA-5ECABB78762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6F2-497D-897D-40F08A3DA172}"/>
                </c:ext>
              </c:extLst>
            </c:dLbl>
            <c:dLbl>
              <c:idx val="3"/>
              <c:tx>
                <c:rich>
                  <a:bodyPr/>
                  <a:lstStyle/>
                  <a:p>
                    <a:fld id="{F83FE834-DE72-432F-9001-1EC0F38038C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6F2-497D-897D-40F08A3DA172}"/>
                </c:ext>
              </c:extLst>
            </c:dLbl>
            <c:dLbl>
              <c:idx val="4"/>
              <c:tx>
                <c:rich>
                  <a:bodyPr/>
                  <a:lstStyle/>
                  <a:p>
                    <a:fld id="{432FFC77-EDDA-48F6-973F-40D0F8A23DF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Sheet1!$B$2:$B$6</c:f>
              <c:numCache>
                <c:formatCode>0%</c:formatCode>
                <c:ptCount val="5"/>
                <c:pt idx="0">
                  <c:v>0.59</c:v>
                </c:pt>
                <c:pt idx="1">
                  <c:v>0.41</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Sheet1!$H$2:$H$6</c15:f>
                <c15:dlblRangeCache>
                  <c:ptCount val="5"/>
                  <c:pt idx="0">
                    <c:v>59%</c:v>
                  </c:pt>
                  <c:pt idx="1">
                    <c:v>41%</c:v>
                  </c:pt>
                  <c:pt idx="2">
                    <c:v>-</c:v>
                  </c:pt>
                  <c:pt idx="3">
                    <c:v>-</c:v>
                  </c:pt>
                  <c:pt idx="4">
                    <c:v>-</c:v>
                  </c:pt>
                </c15:dlblRangeCache>
              </c15:datalabelsRange>
            </c:ext>
            <c:ext xmlns:c16="http://schemas.microsoft.com/office/drawing/2014/chart" uri="{C3380CC4-5D6E-409C-BE32-E72D297353CC}">
              <c16:uniqueId val="{00000000-6EEC-4F99-8026-EE8AA5651762}"/>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F1FB9170-596A-4A0D-9805-A0D97FA595B9}"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5-C6F2-497D-897D-40F08A3DA172}"/>
                </c:ext>
              </c:extLst>
            </c:dLbl>
            <c:dLbl>
              <c:idx val="1"/>
              <c:tx>
                <c:rich>
                  <a:bodyPr/>
                  <a:lstStyle/>
                  <a:p>
                    <a:fld id="{F5E8B6B7-0163-4542-BD29-221AC22DE20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6F2-497D-897D-40F08A3DA172}"/>
                </c:ext>
              </c:extLst>
            </c:dLbl>
            <c:dLbl>
              <c:idx val="2"/>
              <c:tx>
                <c:rich>
                  <a:bodyPr/>
                  <a:lstStyle/>
                  <a:p>
                    <a:fld id="{9A2D2054-C0E0-4225-822A-59C4FFE3AF2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6F2-497D-897D-40F08A3DA172}"/>
                </c:ext>
              </c:extLst>
            </c:dLbl>
            <c:dLbl>
              <c:idx val="3"/>
              <c:tx>
                <c:rich>
                  <a:bodyPr/>
                  <a:lstStyle/>
                  <a:p>
                    <a:fld id="{25B7EB56-16DE-445A-B07F-8B507716153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6F2-497D-897D-40F08A3DA172}"/>
                </c:ext>
              </c:extLst>
            </c:dLbl>
            <c:dLbl>
              <c:idx val="4"/>
              <c:tx>
                <c:rich>
                  <a:bodyPr/>
                  <a:lstStyle/>
                  <a:p>
                    <a:fld id="{F4AF4EFC-9EF4-4834-8973-5A90FD34C27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Sheet1!$C$2:$C$6</c:f>
              <c:numCache>
                <c:formatCode>0%</c:formatCode>
                <c:ptCount val="5"/>
                <c:pt idx="0">
                  <c:v>0.56000000000000005</c:v>
                </c:pt>
                <c:pt idx="1">
                  <c:v>0.43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Sheet1!$I$2:$I$6</c15:f>
                <c15:dlblRangeCache>
                  <c:ptCount val="5"/>
                  <c:pt idx="0">
                    <c:v>56%</c:v>
                  </c:pt>
                  <c:pt idx="1">
                    <c:v>43%</c:v>
                  </c:pt>
                  <c:pt idx="2">
                    <c:v>-</c:v>
                  </c:pt>
                  <c:pt idx="3">
                    <c:v>-</c:v>
                  </c:pt>
                  <c:pt idx="4">
                    <c:v>-</c:v>
                  </c:pt>
                </c15:dlblRangeCache>
              </c15:datalabelsRange>
            </c:ext>
            <c:ext xmlns:c16="http://schemas.microsoft.com/office/drawing/2014/chart" uri="{C3380CC4-5D6E-409C-BE32-E72D297353CC}">
              <c16:uniqueId val="{00000001-6EEC-4F99-8026-EE8AA5651762}"/>
            </c:ext>
          </c:extLst>
        </c:ser>
        <c:dLbls>
          <c:dLblPos val="ctr"/>
          <c:showLegendKey val="0"/>
          <c:showVal val="1"/>
          <c:showCatName val="0"/>
          <c:showSerName val="0"/>
          <c:showPercent val="0"/>
          <c:showBubbleSize val="0"/>
        </c:dLbls>
        <c:gapWidth val="3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819-49AB-9068-B304DBA3CCB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819-49AB-9068-B304DBA3CCB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819-49AB-9068-B304DBA3CCB4}"/>
              </c:ext>
            </c:extLst>
          </c:dPt>
          <c:dLbls>
            <c:dLbl>
              <c:idx val="0"/>
              <c:tx>
                <c:rich>
                  <a:bodyPr/>
                  <a:lstStyle/>
                  <a:p>
                    <a:fld id="{9DA7C4DA-FF75-4D13-AC4C-5B716D3A5953}"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819-49AB-9068-B304DBA3CCB4}"/>
                </c:ext>
              </c:extLst>
            </c:dLbl>
            <c:dLbl>
              <c:idx val="1"/>
              <c:tx>
                <c:rich>
                  <a:bodyPr/>
                  <a:lstStyle/>
                  <a:p>
                    <a:fld id="{69EBD154-2CE4-4AB4-84AF-E9D38CBA2B4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819-49AB-9068-B304DBA3CCB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22</c:v>
                </c:pt>
                <c:pt idx="1">
                  <c:v>78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22%</c:v>
                  </c:pt>
                  <c:pt idx="1">
                    <c:v>78%</c:v>
                  </c:pt>
                </c15:dlblRangeCache>
              </c15:datalabelsRange>
            </c:ext>
            <c:ext xmlns:c16="http://schemas.microsoft.com/office/drawing/2014/chart" uri="{C3380CC4-5D6E-409C-BE32-E72D297353CC}">
              <c16:uniqueId val="{00000003-1819-49AB-9068-B304DBA3CCB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212153E6-E0C5-48C4-B0A6-8B5FE742E5D8}"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819-49AB-9068-B304DBA3CCB4}"/>
                </c:ext>
              </c:extLst>
            </c:dLbl>
            <c:dLbl>
              <c:idx val="1"/>
              <c:tx>
                <c:rich>
                  <a:bodyPr/>
                  <a:lstStyle/>
                  <a:p>
                    <a:fld id="{4CDBBCF0-DED1-4CF6-ACCF-9D9BF4CB126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819-49AB-9068-B304DBA3CCB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23</c:v>
                </c:pt>
                <c:pt idx="1">
                  <c:v>77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23%</c:v>
                  </c:pt>
                  <c:pt idx="1">
                    <c:v>77%</c:v>
                  </c:pt>
                </c15:dlblRangeCache>
              </c15:datalabelsRange>
            </c:ext>
            <c:ext xmlns:c16="http://schemas.microsoft.com/office/drawing/2014/chart" uri="{C3380CC4-5D6E-409C-BE32-E72D297353CC}">
              <c16:uniqueId val="{00000006-1819-49AB-9068-B304DBA3CCB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83E6-406A-BD18-9D1352DD1788}"/>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3E6-406A-BD18-9D1352DD1788}"/>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83E6-406A-BD18-9D1352DD1788}"/>
              </c:ext>
            </c:extLst>
          </c:dPt>
          <c:dLbls>
            <c:dLbl>
              <c:idx val="0"/>
              <c:tx>
                <c:rich>
                  <a:bodyPr/>
                  <a:lstStyle/>
                  <a:p>
                    <a:fld id="{08E3A2D9-CA16-4F90-8626-887B4E99E44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83E6-406A-BD18-9D1352DD1788}"/>
                </c:ext>
              </c:extLst>
            </c:dLbl>
            <c:dLbl>
              <c:idx val="1"/>
              <c:tx>
                <c:rich>
                  <a:bodyPr/>
                  <a:lstStyle/>
                  <a:p>
                    <a:fld id="{15D83FC1-88B5-437E-B383-681ACEBDA44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3E6-406A-BD18-9D1352DD1788}"/>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c:v>
                </c:pt>
                <c:pt idx="1">
                  <c:v>96</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c:v>
                  </c:pt>
                  <c:pt idx="1">
                    <c:v>96%</c:v>
                  </c:pt>
                </c15:dlblRangeCache>
              </c15:datalabelsRange>
            </c:ext>
            <c:ext xmlns:c16="http://schemas.microsoft.com/office/drawing/2014/chart" uri="{C3380CC4-5D6E-409C-BE32-E72D297353CC}">
              <c16:uniqueId val="{00000003-83E6-406A-BD18-9D1352DD1788}"/>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C8214039-591D-4E23-9700-06A1042E98D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83E6-406A-BD18-9D1352DD1788}"/>
                </c:ext>
              </c:extLst>
            </c:dLbl>
            <c:dLbl>
              <c:idx val="1"/>
              <c:tx>
                <c:rich>
                  <a:bodyPr/>
                  <a:lstStyle/>
                  <a:p>
                    <a:fld id="{537E2269-1EDE-4948-A0EC-87459EBE351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3E6-406A-BD18-9D1352DD1788}"/>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c:v>
                </c:pt>
                <c:pt idx="1">
                  <c:v>97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c:v>
                  </c:pt>
                  <c:pt idx="1">
                    <c:v>97%</c:v>
                  </c:pt>
                </c15:dlblRangeCache>
              </c15:datalabelsRange>
            </c:ext>
            <c:ext xmlns:c16="http://schemas.microsoft.com/office/drawing/2014/chart" uri="{C3380CC4-5D6E-409C-BE32-E72D297353CC}">
              <c16:uniqueId val="{00000006-83E6-406A-BD18-9D1352DD1788}"/>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8044-4A9A-8BF8-13AAE32259E6}"/>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044-4A9A-8BF8-13AAE32259E6}"/>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8044-4A9A-8BF8-13AAE32259E6}"/>
              </c:ext>
            </c:extLst>
          </c:dPt>
          <c:dLbls>
            <c:dLbl>
              <c:idx val="0"/>
              <c:tx>
                <c:rich>
                  <a:bodyPr/>
                  <a:lstStyle/>
                  <a:p>
                    <a:fld id="{D6B43F49-3BF7-4645-BD83-75E6BBEC7F1C}"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8044-4A9A-8BF8-13AAE32259E6}"/>
                </c:ext>
              </c:extLst>
            </c:dLbl>
            <c:dLbl>
              <c:idx val="1"/>
              <c:tx>
                <c:rich>
                  <a:bodyPr/>
                  <a:lstStyle/>
                  <a:p>
                    <a:fld id="{B31D3F59-28F3-45F1-A25D-15EBD42B50C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044-4A9A-8BF8-13AAE32259E6}"/>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c:v>
                </c:pt>
                <c:pt idx="1">
                  <c:v>93</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c:v>
                  </c:pt>
                  <c:pt idx="1">
                    <c:v>93%</c:v>
                  </c:pt>
                </c15:dlblRangeCache>
              </c15:datalabelsRange>
            </c:ext>
            <c:ext xmlns:c16="http://schemas.microsoft.com/office/drawing/2014/chart" uri="{C3380CC4-5D6E-409C-BE32-E72D297353CC}">
              <c16:uniqueId val="{00000003-8044-4A9A-8BF8-13AAE32259E6}"/>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10%</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8044-4A9A-8BF8-13AAE32259E6}"/>
                </c:ext>
              </c:extLst>
            </c:dLbl>
            <c:dLbl>
              <c:idx val="1"/>
              <c:tx>
                <c:rich>
                  <a:bodyPr/>
                  <a:lstStyle/>
                  <a:p>
                    <a:r>
                      <a:rPr lang="en-GB"/>
                      <a:t>90%</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8044-4A9A-8BF8-13AAE32259E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10</c:v>
                </c:pt>
                <c:pt idx="1">
                  <c:v>90</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10%p</c:v>
                  </c:pt>
                  <c:pt idx="1">
                    <c:v>90%q</c:v>
                  </c:pt>
                </c15:dlblRangeCache>
              </c15:datalabelsRange>
            </c:ext>
            <c:ext xmlns:c16="http://schemas.microsoft.com/office/drawing/2014/chart" uri="{C3380CC4-5D6E-409C-BE32-E72D297353CC}">
              <c16:uniqueId val="{00000006-8044-4A9A-8BF8-13AAE32259E6}"/>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79289079627127"/>
          <c:y val="0.14032552152575375"/>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r>
                      <a:rPr lang="en-GB"/>
                      <a:t>76%</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0-73EB-456C-B74D-581899DAC290}"/>
                </c:ext>
              </c:extLst>
            </c:dLbl>
            <c:dLbl>
              <c:idx val="1"/>
              <c:tx>
                <c:rich>
                  <a:bodyPr/>
                  <a:lstStyle/>
                  <a:p>
                    <a:r>
                      <a:rPr lang="en-GB"/>
                      <a:t>88%</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1-73EB-456C-B74D-581899DAC290}"/>
                </c:ext>
              </c:extLst>
            </c:dLbl>
            <c:dLbl>
              <c:idx val="2"/>
              <c:tx>
                <c:rich>
                  <a:bodyPr/>
                  <a:lstStyle/>
                  <a:p>
                    <a:fld id="{0CB27C8D-CD8E-4FE6-9AF7-61FA66A6FCD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3EB-456C-B74D-581899DAC290}"/>
                </c:ext>
              </c:extLst>
            </c:dLbl>
            <c:dLbl>
              <c:idx val="3"/>
              <c:tx>
                <c:rich>
                  <a:bodyPr/>
                  <a:lstStyle/>
                  <a:p>
                    <a:r>
                      <a:rPr lang="en-GB"/>
                      <a:t>55%</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73EB-456C-B74D-581899DAC290}"/>
                </c:ext>
              </c:extLst>
            </c:dLbl>
            <c:dLbl>
              <c:idx val="4"/>
              <c:tx>
                <c:rich>
                  <a:bodyPr/>
                  <a:lstStyle/>
                  <a:p>
                    <a:fld id="{943AC633-6DEC-4273-AE55-B950B4B1875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3EB-456C-B74D-581899DAC290}"/>
                </c:ext>
              </c:extLst>
            </c:dLbl>
            <c:dLbl>
              <c:idx val="5"/>
              <c:tx>
                <c:rich>
                  <a:bodyPr/>
                  <a:lstStyle/>
                  <a:p>
                    <a:fld id="{8C063575-FBFF-4CE5-8AF0-E17087A8EB3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3EB-456C-B74D-581899DAC290}"/>
                </c:ext>
              </c:extLst>
            </c:dLbl>
            <c:dLbl>
              <c:idx val="6"/>
              <c:tx>
                <c:rich>
                  <a:bodyPr/>
                  <a:lstStyle/>
                  <a:p>
                    <a:fld id="{F3F1F835-7DB1-434E-AD1A-52612B8E902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3EB-456C-B74D-581899DAC29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76</c:v>
                </c:pt>
                <c:pt idx="1">
                  <c:v>88</c:v>
                </c:pt>
                <c:pt idx="2">
                  <c:v>79</c:v>
                </c:pt>
                <c:pt idx="3">
                  <c:v>55</c:v>
                </c:pt>
                <c:pt idx="4">
                  <c:v>90</c:v>
                </c:pt>
                <c:pt idx="5">
                  <c:v>29</c:v>
                </c:pt>
                <c:pt idx="6">
                  <c:v>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76%q</c:v>
                  </c:pt>
                  <c:pt idx="1">
                    <c:v>88%q</c:v>
                  </c:pt>
                  <c:pt idx="2">
                    <c:v>79%</c:v>
                  </c:pt>
                  <c:pt idx="3">
                    <c:v>55%q</c:v>
                  </c:pt>
                  <c:pt idx="4">
                    <c:v>90%</c:v>
                  </c:pt>
                  <c:pt idx="5">
                    <c:v>29%</c:v>
                  </c:pt>
                  <c:pt idx="6">
                    <c:v>1%</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62016924146696"/>
          <c:y val="0.14340935343214709"/>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1E640F26-43FF-4A81-B8EC-0A5235CA79A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E36-4621-A2A8-3ADDA83CA04C}"/>
                </c:ext>
              </c:extLst>
            </c:dLbl>
            <c:dLbl>
              <c:idx val="1"/>
              <c:tx>
                <c:rich>
                  <a:bodyPr/>
                  <a:lstStyle/>
                  <a:p>
                    <a:fld id="{F0BE05CA-BC7A-4972-BDA6-08E7EFB376D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E36-4621-A2A8-3ADDA83CA04C}"/>
                </c:ext>
              </c:extLst>
            </c:dLbl>
            <c:dLbl>
              <c:idx val="2"/>
              <c:tx>
                <c:rich>
                  <a:bodyPr/>
                  <a:lstStyle/>
                  <a:p>
                    <a:fld id="{04271AA4-24E9-42D0-A4A3-5E698FFF475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E36-4621-A2A8-3ADDA83CA04C}"/>
                </c:ext>
              </c:extLst>
            </c:dLbl>
            <c:dLbl>
              <c:idx val="3"/>
              <c:tx>
                <c:rich>
                  <a:bodyPr/>
                  <a:lstStyle/>
                  <a:p>
                    <a:r>
                      <a:rPr lang="en-GB"/>
                      <a:t>55%</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3-3E36-4621-A2A8-3ADDA83CA04C}"/>
                </c:ext>
              </c:extLst>
            </c:dLbl>
            <c:dLbl>
              <c:idx val="4"/>
              <c:tx>
                <c:rich>
                  <a:bodyPr/>
                  <a:lstStyle/>
                  <a:p>
                    <a:fld id="{F3F8E648-46B7-49A4-8D86-FCF82E3ED9C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E36-4621-A2A8-3ADDA83CA04C}"/>
                </c:ext>
              </c:extLst>
            </c:dLbl>
            <c:dLbl>
              <c:idx val="5"/>
              <c:tx>
                <c:rich>
                  <a:bodyPr/>
                  <a:lstStyle/>
                  <a:p>
                    <a:fld id="{C409BED4-D33E-4913-A9EE-5205B7AC32C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E36-4621-A2A8-3ADDA83CA04C}"/>
                </c:ext>
              </c:extLst>
            </c:dLbl>
            <c:dLbl>
              <c:idx val="6"/>
              <c:tx>
                <c:rich>
                  <a:bodyPr/>
                  <a:lstStyle/>
                  <a:p>
                    <a:fld id="{492A8AC2-6E52-4FFF-BE49-96F59D4073D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E36-4621-A2A8-3ADDA83CA04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83</c:v>
                </c:pt>
                <c:pt idx="1">
                  <c:v>89</c:v>
                </c:pt>
                <c:pt idx="2">
                  <c:v>73</c:v>
                </c:pt>
                <c:pt idx="3">
                  <c:v>55</c:v>
                </c:pt>
                <c:pt idx="4">
                  <c:v>87</c:v>
                </c:pt>
                <c:pt idx="5">
                  <c:v>44</c:v>
                </c:pt>
                <c:pt idx="6">
                  <c:v>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83%</c:v>
                  </c:pt>
                  <c:pt idx="1">
                    <c:v>89%</c:v>
                  </c:pt>
                  <c:pt idx="2">
                    <c:v>73%</c:v>
                  </c:pt>
                  <c:pt idx="3">
                    <c:v>55%q</c:v>
                  </c:pt>
                  <c:pt idx="4">
                    <c:v>87%</c:v>
                  </c:pt>
                  <c:pt idx="5">
                    <c:v>44%</c:v>
                  </c:pt>
                  <c:pt idx="6">
                    <c:v>2%</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ED2-4E7F-B2BC-CEF8C9F38C4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Overall experience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18F-4B7B-BAE2-592C310E145F}"/>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18F-4B7B-BAE2-592C310E145F}"/>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18F-4B7B-BAE2-592C310E145F}"/>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18F-4B7B-BAE2-592C310E145F}"/>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57</c:v>
                </c:pt>
                <c:pt idx="1">
                  <c:v>27</c:v>
                </c:pt>
                <c:pt idx="2">
                  <c:v>11</c:v>
                </c:pt>
                <c:pt idx="3">
                  <c:v>4</c:v>
                </c:pt>
                <c:pt idx="4">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Overall experience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73A-4F78-BB78-0E8DAF603CE1}"/>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73A-4F78-BB78-0E8DAF603CE1}"/>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73A-4F78-BB78-0E8DAF603CE1}"/>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49</c:v>
                </c:pt>
                <c:pt idx="1">
                  <c:v>28</c:v>
                </c:pt>
                <c:pt idx="2">
                  <c:v>13</c:v>
                </c:pt>
                <c:pt idx="3">
                  <c:v>6</c:v>
                </c:pt>
                <c:pt idx="4">
                  <c:v>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C84-48B9-8306-B5A057285BC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39B-488F-A44E-02612CB3468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67769832541214"/>
          <c:y val="0"/>
          <c:w val="0.51919439867382866"/>
          <c:h val="0.93612227285684724"/>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EE8D3572-8696-429E-8E5D-34DCF7B8670B}"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97E-4A58-9FC2-36E77008E955}"/>
                </c:ext>
              </c:extLst>
            </c:dLbl>
            <c:dLbl>
              <c:idx val="1"/>
              <c:tx>
                <c:rich>
                  <a:bodyPr/>
                  <a:lstStyle/>
                  <a:p>
                    <a:fld id="{40D52820-883D-4DEC-BADE-160AF1DCD05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97E-4A58-9FC2-36E77008E955}"/>
                </c:ext>
              </c:extLst>
            </c:dLbl>
            <c:dLbl>
              <c:idx val="2"/>
              <c:tx>
                <c:rich>
                  <a:bodyPr/>
                  <a:lstStyle/>
                  <a:p>
                    <a:fld id="{DEF4A631-B813-44EE-A1FF-3C635E74E9C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Sheet1!$B$2:$B$4</c:f>
              <c:numCache>
                <c:formatCode>0%</c:formatCode>
                <c:ptCount val="3"/>
                <c:pt idx="0">
                  <c:v>0.99</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Sheet1!$H$2:$H$4</c15:f>
                <c15:dlblRangeCache>
                  <c:ptCount val="3"/>
                  <c:pt idx="0">
                    <c:v>99%</c:v>
                  </c:pt>
                  <c:pt idx="1">
                    <c:v>-</c:v>
                  </c:pt>
                  <c:pt idx="2">
                    <c:v>-</c:v>
                  </c:pt>
                </c15:dlblRangeCache>
              </c15:datalabelsRange>
            </c:ext>
            <c:ext xmlns:c16="http://schemas.microsoft.com/office/drawing/2014/chart" uri="{C3380CC4-5D6E-409C-BE32-E72D297353CC}">
              <c16:uniqueId val="{00000000-E790-4EBF-AF41-E7FE946FAF46}"/>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D4E0BC8B-CCC2-45B9-82EA-99EDD96E762B}"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C97E-4A58-9FC2-36E77008E955}"/>
                </c:ext>
              </c:extLst>
            </c:dLbl>
            <c:dLbl>
              <c:idx val="1"/>
              <c:tx>
                <c:rich>
                  <a:bodyPr/>
                  <a:lstStyle/>
                  <a:p>
                    <a:fld id="{A1FBE225-12D1-41FF-95E0-214CF8A4FE6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97E-4A58-9FC2-36E77008E955}"/>
                </c:ext>
              </c:extLst>
            </c:dLbl>
            <c:dLbl>
              <c:idx val="2"/>
              <c:tx>
                <c:rich>
                  <a:bodyPr/>
                  <a:lstStyle/>
                  <a:p>
                    <a:fld id="{8378AD6F-5157-43ED-8981-DD1A925D886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0.98</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Sheet1!$I$2:$I$4</c15:f>
                <c15:dlblRangeCache>
                  <c:ptCount val="3"/>
                  <c:pt idx="0">
                    <c:v>98%</c:v>
                  </c:pt>
                  <c:pt idx="1">
                    <c:v>-</c:v>
                  </c:pt>
                  <c:pt idx="2">
                    <c:v>-</c:v>
                  </c:pt>
                </c15:dlblRangeCache>
              </c15:datalabelsRange>
            </c:ext>
            <c:ext xmlns:c16="http://schemas.microsoft.com/office/drawing/2014/chart" uri="{C3380CC4-5D6E-409C-BE32-E72D297353CC}">
              <c16:uniqueId val="{00000001-E790-4EBF-AF41-E7FE946FAF46}"/>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0C2-4EDC-AD8B-7978ACB008A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C0D-453E-95A8-70FFA0143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940-4E13-9406-BD5E43FE150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Diabetes course participation</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13C-4ECA-8B9B-556F02F07C12}"/>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13C-4ECA-8B9B-556F02F07C12}"/>
              </c:ext>
            </c:extLst>
          </c:dPt>
          <c:dPt>
            <c:idx val="2"/>
            <c:bubble3D val="0"/>
            <c:spPr>
              <a:solidFill>
                <a:srgbClr val="A6A6A6"/>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13C-4ECA-8B9B-556F02F07C12}"/>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13C-4ECA-8B9B-556F02F07C12}"/>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7</c:v>
                </c:pt>
                <c:pt idx="1">
                  <c:v>20</c:v>
                </c:pt>
                <c:pt idx="2">
                  <c:v>73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13C-4ECA-8B9B-556F02F07C12}"/>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Diabetes course participation</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667-48F0-9415-0D278C5450BA}"/>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0667-48F0-9415-0D278C5450BA}"/>
              </c:ext>
            </c:extLst>
          </c:dPt>
          <c:dPt>
            <c:idx val="2"/>
            <c:bubble3D val="0"/>
            <c:spPr>
              <a:solidFill>
                <a:srgbClr val="A6A6A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0667-48F0-9415-0D278C5450BA}"/>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0667-48F0-9415-0D278C5450BA}"/>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7</c:v>
                </c:pt>
                <c:pt idx="1">
                  <c:v>41</c:v>
                </c:pt>
                <c:pt idx="2">
                  <c:v>52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0667-48F0-9415-0D278C5450B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D3D-4941-9118-21EFF21152B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E40-45F7-B407-04D166369A2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36D-4EF9-9BD6-F86048F7E31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Physical activity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D85-47EA-A1AC-4B09CF37E8F9}"/>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ED85-47EA-A1AC-4B09CF37E8F9}"/>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ED85-47EA-A1AC-4B09CF37E8F9}"/>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ED85-47EA-A1AC-4B09CF37E8F9}"/>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ED85-47EA-A1AC-4B09CF37E8F9}"/>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ED85-47EA-A1AC-4B09CF37E8F9}"/>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ED85-47EA-A1AC-4B09CF37E8F9}"/>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ED85-47EA-A1AC-4B09CF37E8F9}"/>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11</c:v>
                </c:pt>
                <c:pt idx="1">
                  <c:v>16</c:v>
                </c:pt>
                <c:pt idx="2">
                  <c:v>29</c:v>
                </c:pt>
                <c:pt idx="3">
                  <c:v>19</c:v>
                </c:pt>
                <c:pt idx="4">
                  <c:v>25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ED85-47EA-A1AC-4B09CF37E8F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Physical activity</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503-42F3-9D20-D30C5251B28C}"/>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503-42F3-9D20-D30C5251B28C}"/>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503-42F3-9D20-D30C5251B28C}"/>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503-42F3-9D20-D30C5251B28C}"/>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503-42F3-9D20-D30C5251B28C}"/>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503-42F3-9D20-D30C5251B28C}"/>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9503-42F3-9D20-D30C5251B28C}"/>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9503-42F3-9D20-D30C5251B28C}"/>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16</c:v>
                </c:pt>
                <c:pt idx="1">
                  <c:v>24</c:v>
                </c:pt>
                <c:pt idx="2">
                  <c:v>21</c:v>
                </c:pt>
                <c:pt idx="3">
                  <c:v>18</c:v>
                </c:pt>
                <c:pt idx="4">
                  <c:v>21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503-42F3-9D20-D30C5251B28C}"/>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5633504829378"/>
          <c:y val="0"/>
          <c:w val="0.3686830807085729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Pt>
            <c:idx val="0"/>
            <c:invertIfNegative val="0"/>
            <c:bubble3D val="0"/>
            <c:spPr>
              <a:solidFill>
                <a:srgbClr val="003087"/>
              </a:solidFill>
              <a:ln>
                <a:solidFill>
                  <a:schemeClr val="bg1"/>
                </a:solid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029-4591-89C8-AEFE620A8F8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Sheet1!$B$2:$B$6</c:f>
              <c:numCache>
                <c:formatCode>0%</c:formatCode>
                <c:ptCount val="5"/>
                <c:pt idx="0">
                  <c:v>0.106</c:v>
                </c:pt>
                <c:pt idx="1">
                  <c:v>0.18099999999999999</c:v>
                </c:pt>
                <c:pt idx="2">
                  <c:v>0.28399999999999997</c:v>
                </c:pt>
                <c:pt idx="3">
                  <c:v>0.26600000000000001</c:v>
                </c:pt>
                <c:pt idx="4">
                  <c:v>0.16300000000000001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029-4591-89C8-AEFE620A8F83}"/>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Sheet1!$C$2:$C$6</c:f>
              <c:numCache>
                <c:formatCode>0%</c:formatCode>
                <c:ptCount val="5"/>
                <c:pt idx="0">
                  <c:v>0.14099999999999999</c:v>
                </c:pt>
                <c:pt idx="1">
                  <c:v>0.22900000000000001</c:v>
                </c:pt>
                <c:pt idx="2">
                  <c:v>0.22600000000000001</c:v>
                </c:pt>
                <c:pt idx="3">
                  <c:v>0.23400000000000001</c:v>
                </c:pt>
                <c:pt idx="4">
                  <c:v>0.17</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029-4591-89C8-AEFE620A8F83}"/>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38F-4DE1-BB04-219F55B3865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092-4910-9C96-E0BE4DBF211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91-4B33-9583-416F9621099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Social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A0B-4B04-A9ED-76B4B32FF314}"/>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A0B-4B04-A9ED-76B4B32FF314}"/>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A0B-4B04-A9ED-76B4B32FF314}"/>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A0B-4B04-A9ED-76B4B32FF314}"/>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A0B-4B04-A9ED-76B4B32FF314}"/>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A0B-4B04-A9ED-76B4B32FF314}"/>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A0B-4B04-A9ED-76B4B32FF314}"/>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A0B-4B04-A9ED-76B4B32FF314}"/>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8</c:v>
                </c:pt>
                <c:pt idx="1">
                  <c:v>14</c:v>
                </c:pt>
                <c:pt idx="2">
                  <c:v>26</c:v>
                </c:pt>
                <c:pt idx="3">
                  <c:v>22</c:v>
                </c:pt>
                <c:pt idx="4">
                  <c:v>31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A0B-4B04-A9ED-76B4B32FF314}"/>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Social life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948-457F-BFD3-8D42A545E3E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F948-457F-BFD3-8D42A545E3E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F948-457F-BFD3-8D42A545E3E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F948-457F-BFD3-8D42A545E3E8}"/>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F948-457F-BFD3-8D42A545E3E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F948-457F-BFD3-8D42A545E3E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F948-457F-BFD3-8D42A545E3E8}"/>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F948-457F-BFD3-8D42A545E3E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12</c:v>
                </c:pt>
                <c:pt idx="1">
                  <c:v>17</c:v>
                </c:pt>
                <c:pt idx="2">
                  <c:v>19</c:v>
                </c:pt>
                <c:pt idx="3">
                  <c:v>23</c:v>
                </c:pt>
                <c:pt idx="4">
                  <c:v>29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F948-457F-BFD3-8D42A545E3E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E61-4A2C-877C-19854C0D782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Constant worry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544-449F-88F1-92CBE5636C98}"/>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544-449F-88F1-92CBE5636C98}"/>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544-449F-88F1-92CBE5636C98}"/>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544-449F-88F1-92CBE5636C98}"/>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544-449F-88F1-92CBE5636C98}"/>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544-449F-88F1-92CBE5636C9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544-449F-88F1-92CBE5636C98}"/>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544-449F-88F1-92CBE5636C98}"/>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13</c:v>
                </c:pt>
                <c:pt idx="1">
                  <c:v>23</c:v>
                </c:pt>
                <c:pt idx="2">
                  <c:v>25</c:v>
                </c:pt>
                <c:pt idx="3">
                  <c:v>20</c:v>
                </c:pt>
                <c:pt idx="4">
                  <c:v>19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544-449F-88F1-92CBE5636C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Constant worry</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287-4EC8-AD40-BD87AC21A389}"/>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287-4EC8-AD40-BD87AC21A389}"/>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287-4EC8-AD40-BD87AC21A389}"/>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287-4EC8-AD40-BD87AC21A389}"/>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5287-4EC8-AD40-BD87AC21A389}"/>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287-4EC8-AD40-BD87AC21A389}"/>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287-4EC8-AD40-BD87AC21A389}"/>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5287-4EC8-AD40-BD87AC21A389}"/>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33</c:v>
                </c:pt>
                <c:pt idx="1">
                  <c:v>29</c:v>
                </c:pt>
                <c:pt idx="2">
                  <c:v>19</c:v>
                </c:pt>
                <c:pt idx="3">
                  <c:v>13</c:v>
                </c:pt>
                <c:pt idx="4">
                  <c:v>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287-4EC8-AD40-BD87AC21A38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854-49BB-9F0B-3402CC6A002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235-4D67-B6B0-256EBB7B371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41134932213873"/>
          <c:y val="0"/>
          <c:w val="0.43656665160455649"/>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5FB71E06-76E8-40B3-ACF8-B8E0F3284868}"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2636-44D6-AB5C-8DBD4A47EC31}"/>
                </c:ext>
              </c:extLst>
            </c:dLbl>
            <c:dLbl>
              <c:idx val="1"/>
              <c:tx>
                <c:rich>
                  <a:bodyPr/>
                  <a:lstStyle/>
                  <a:p>
                    <a:fld id="{70980693-C4A8-4E42-9914-39B62ED25CC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636-44D6-AB5C-8DBD4A47EC31}"/>
                </c:ext>
              </c:extLst>
            </c:dLbl>
            <c:dLbl>
              <c:idx val="2"/>
              <c:tx>
                <c:rich>
                  <a:bodyPr/>
                  <a:lstStyle/>
                  <a:p>
                    <a:fld id="{B3FB26DC-1096-42A3-890D-418982271B2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636-44D6-AB5C-8DBD4A47EC31}"/>
                </c:ext>
              </c:extLst>
            </c:dLbl>
            <c:dLbl>
              <c:idx val="3"/>
              <c:tx>
                <c:rich>
                  <a:bodyPr/>
                  <a:lstStyle/>
                  <a:p>
                    <a:fld id="{52BB842B-7FDC-4707-8FFF-C5AA9926273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636-44D6-AB5C-8DBD4A47EC31}"/>
                </c:ext>
              </c:extLst>
            </c:dLbl>
            <c:dLbl>
              <c:idx val="4"/>
              <c:tx>
                <c:rich>
                  <a:bodyPr/>
                  <a:lstStyle/>
                  <a:p>
                    <a:fld id="{1D0F59A5-7F0D-4829-B873-D0A17A7DA67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636-44D6-AB5C-8DBD4A47EC31}"/>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0.88</c:v>
                </c:pt>
                <c:pt idx="1">
                  <c:v>0</c:v>
                </c:pt>
                <c:pt idx="2">
                  <c:v>7.0000000000000007E-2</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Sheet1!$H$2:$H$6</c15:f>
                <c15:dlblRangeCache>
                  <c:ptCount val="5"/>
                  <c:pt idx="0">
                    <c:v>88%</c:v>
                  </c:pt>
                  <c:pt idx="1">
                    <c:v>-</c:v>
                  </c:pt>
                  <c:pt idx="2">
                    <c:v>7%</c:v>
                  </c:pt>
                  <c:pt idx="3">
                    <c:v>-</c:v>
                  </c:pt>
                  <c:pt idx="4">
                    <c:v>-</c:v>
                  </c:pt>
                </c15:dlblRangeCache>
              </c15:datalabelsRange>
            </c:ext>
            <c:ext xmlns:c16="http://schemas.microsoft.com/office/drawing/2014/chart" uri="{C3380CC4-5D6E-409C-BE32-E72D297353CC}">
              <c16:uniqueId val="{00000000-CD6D-40FA-A275-3B13B89C9E35}"/>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74356E4-713D-4496-BC9D-A8FBD5F0174A}"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5-2636-44D6-AB5C-8DBD4A47EC31}"/>
                </c:ext>
              </c:extLst>
            </c:dLbl>
            <c:dLbl>
              <c:idx val="1"/>
              <c:tx>
                <c:rich>
                  <a:bodyPr/>
                  <a:lstStyle/>
                  <a:p>
                    <a:fld id="{D700B4AF-DF07-4FD7-A35F-53BB0274BFD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636-44D6-AB5C-8DBD4A47EC31}"/>
                </c:ext>
              </c:extLst>
            </c:dLbl>
            <c:dLbl>
              <c:idx val="2"/>
              <c:tx>
                <c:rich>
                  <a:bodyPr/>
                  <a:lstStyle/>
                  <a:p>
                    <a:fld id="{1ABE3213-7DE7-4DFE-9DD5-E87DE00E3FA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636-44D6-AB5C-8DBD4A47EC31}"/>
                </c:ext>
              </c:extLst>
            </c:dLbl>
            <c:dLbl>
              <c:idx val="3"/>
              <c:tx>
                <c:rich>
                  <a:bodyPr/>
                  <a:lstStyle/>
                  <a:p>
                    <a:fld id="{2D083161-564C-45FC-AE96-AD3B07B0A89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636-44D6-AB5C-8DBD4A47EC31}"/>
                </c:ext>
              </c:extLst>
            </c:dLbl>
            <c:dLbl>
              <c:idx val="4"/>
              <c:tx>
                <c:rich>
                  <a:bodyPr/>
                  <a:lstStyle/>
                  <a:p>
                    <a:fld id="{710A3005-79C7-4219-B328-35893F5AB8D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636-44D6-AB5C-8DBD4A47EC3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0.75</c:v>
                </c:pt>
                <c:pt idx="1">
                  <c:v>0</c:v>
                </c:pt>
                <c:pt idx="2">
                  <c:v>0.16</c:v>
                </c:pt>
                <c:pt idx="3">
                  <c:v>0.06</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Sheet1!$I$2:$I$6</c15:f>
                <c15:dlblRangeCache>
                  <c:ptCount val="5"/>
                  <c:pt idx="0">
                    <c:v>75%</c:v>
                  </c:pt>
                  <c:pt idx="1">
                    <c:v>-</c:v>
                  </c:pt>
                  <c:pt idx="2">
                    <c:v>16%</c:v>
                  </c:pt>
                  <c:pt idx="3">
                    <c:v>6%</c:v>
                  </c:pt>
                  <c:pt idx="4">
                    <c:v>-</c:v>
                  </c:pt>
                </c15:dlblRangeCache>
              </c15:datalabelsRange>
            </c:ext>
            <c:ext xmlns:c16="http://schemas.microsoft.com/office/drawing/2014/chart" uri="{C3380CC4-5D6E-409C-BE32-E72D297353CC}">
              <c16:uniqueId val="{00000001-CD6D-40FA-A275-3B13B89C9E35}"/>
            </c:ext>
          </c:extLst>
        </c:ser>
        <c:dLbls>
          <c:dLblPos val="outEnd"/>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b" anchorCtr="1"/>
          <a:lstStyle/>
          <a:p>
            <a:pPr algn="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EAD-479F-93F1-7F590177C55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Financially worse off</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93F-44F5-AF3A-E977DFC4D570}"/>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93F-44F5-AF3A-E977DFC4D570}"/>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93F-44F5-AF3A-E977DFC4D570}"/>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793F-44F5-AF3A-E977DFC4D570}"/>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793F-44F5-AF3A-E977DFC4D570}"/>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93F-44F5-AF3A-E977DFC4D570}"/>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793F-44F5-AF3A-E977DFC4D570}"/>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793F-44F5-AF3A-E977DFC4D570}"/>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9</c:v>
                </c:pt>
                <c:pt idx="1">
                  <c:v>8</c:v>
                </c:pt>
                <c:pt idx="2">
                  <c:v>30</c:v>
                </c:pt>
                <c:pt idx="3">
                  <c:v>18</c:v>
                </c:pt>
                <c:pt idx="4">
                  <c:v>34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93F-44F5-AF3A-E977DFC4D570}"/>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Financially worse off</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D5A-4962-941A-F2018786ED3D}"/>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D5A-4962-941A-F2018786ED3D}"/>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D5A-4962-941A-F2018786ED3D}"/>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D5A-4962-941A-F2018786ED3D}"/>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D5A-4962-941A-F2018786ED3D}"/>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D5A-4962-941A-F2018786ED3D}"/>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9D5A-4962-941A-F2018786ED3D}"/>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9D5A-4962-941A-F2018786ED3D}"/>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17</c:v>
                </c:pt>
                <c:pt idx="1">
                  <c:v>17</c:v>
                </c:pt>
                <c:pt idx="2">
                  <c:v>23</c:v>
                </c:pt>
                <c:pt idx="3">
                  <c:v>17</c:v>
                </c:pt>
                <c:pt idx="4">
                  <c:v>26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D5A-4962-941A-F2018786ED3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B29-4491-A174-A6B20BC7218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ADB-4B4E-8217-359107ECACA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351-4851-99CD-A413D7BD7B0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FB1-44C6-B858-D930BB7DBEA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D57-498E-8608-720595E4FD3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Quality of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466-4342-9D3C-AD35C1998E9A}"/>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466-4342-9D3C-AD35C1998E9A}"/>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466-4342-9D3C-AD35C1998E9A}"/>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466-4342-9D3C-AD35C1998E9A}"/>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B466-4342-9D3C-AD35C1998E9A}"/>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B466-4342-9D3C-AD35C1998E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A great deal </c:v>
                </c:pt>
                <c:pt idx="1">
                  <c:v>A fair amount </c:v>
                </c:pt>
                <c:pt idx="2">
                  <c:v>Not very much </c:v>
                </c:pt>
                <c:pt idx="3">
                  <c:v>Not at all </c:v>
                </c:pt>
              </c:strCache>
            </c:strRef>
          </c:cat>
          <c:val>
            <c:numRef>
              <c:f>Sheet1!$B$2:$B$5</c:f>
              <c:numCache>
                <c:formatCode>General</c:formatCode>
                <c:ptCount val="4"/>
                <c:pt idx="0">
                  <c:v>12</c:v>
                </c:pt>
                <c:pt idx="1">
                  <c:v>21</c:v>
                </c:pt>
                <c:pt idx="2">
                  <c:v>42</c:v>
                </c:pt>
                <c:pt idx="3">
                  <c:v>25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B466-4342-9D3C-AD35C1998E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Quality of life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00C-40A2-BA9F-EFFE2A8E905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C00C-40A2-BA9F-EFFE2A8E905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C00C-40A2-BA9F-EFFE2A8E905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C00C-40A2-BA9F-EFFE2A8E905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C00C-40A2-BA9F-EFFE2A8E905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C00C-40A2-BA9F-EFFE2A8E905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A great deal </c:v>
                </c:pt>
                <c:pt idx="1">
                  <c:v>A fair amount </c:v>
                </c:pt>
                <c:pt idx="2">
                  <c:v>Not very much</c:v>
                </c:pt>
                <c:pt idx="3">
                  <c:v>Not at all </c:v>
                </c:pt>
              </c:strCache>
            </c:strRef>
          </c:cat>
          <c:val>
            <c:numRef>
              <c:f>Sheet1!$B$2:$B$5</c:f>
              <c:numCache>
                <c:formatCode>General</c:formatCode>
                <c:ptCount val="4"/>
                <c:pt idx="0">
                  <c:v>22</c:v>
                </c:pt>
                <c:pt idx="1">
                  <c:v>36</c:v>
                </c:pt>
                <c:pt idx="2">
                  <c:v>35</c:v>
                </c:pt>
                <c:pt idx="3">
                  <c:v>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C00C-40A2-BA9F-EFFE2A8E905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dLblPos val="outEnd"/>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2-84B0-4574-AA91-A9A73D7B8DC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B0-4574-AA91-A9A73D7B8DC0}"/>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DCF-466C-AE2D-2157D92BD23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581-4834-B519-3DE457F1057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716-4D96-B212-569E258A3B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Living with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C59-4130-886A-CF0D0C48A6C7}"/>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1C59-4130-886A-CF0D0C48A6C7}"/>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1C59-4130-886A-CF0D0C48A6C7}"/>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1C59-4130-886A-CF0D0C48A6C7}"/>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1C59-4130-886A-CF0D0C48A6C7}"/>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1C59-4130-886A-CF0D0C48A6C7}"/>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1C59-4130-886A-CF0D0C48A6C7}"/>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1C59-4130-886A-CF0D0C48A6C7}"/>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45</c:v>
                </c:pt>
                <c:pt idx="1">
                  <c:v>35</c:v>
                </c:pt>
                <c:pt idx="2">
                  <c:v>13</c:v>
                </c:pt>
                <c:pt idx="3">
                  <c:v>4</c:v>
                </c:pt>
                <c:pt idx="4">
                  <c:v>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1C59-4130-886A-CF0D0C48A6C7}"/>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Living with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A0B-417E-A55E-2902872CA87F}"/>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CA0B-417E-A55E-2902872CA87F}"/>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CA0B-417E-A55E-2902872CA87F}"/>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CA0B-417E-A55E-2902872CA87F}"/>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CA0B-417E-A55E-2902872CA87F}"/>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CA0B-417E-A55E-2902872CA87F}"/>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CA0B-417E-A55E-2902872CA87F}"/>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CA0B-417E-A55E-2902872CA87F}"/>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66</c:v>
                </c:pt>
                <c:pt idx="1">
                  <c:v>22</c:v>
                </c:pt>
                <c:pt idx="2">
                  <c:v>8</c:v>
                </c:pt>
                <c:pt idx="3">
                  <c:v>3</c:v>
                </c:pt>
                <c:pt idx="4">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CA0B-417E-A55E-2902872CA87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3F4-426B-95D4-FD9D44E02B0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managing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228-4CF6-882A-21C4C87ED185}"/>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228-4CF6-882A-21C4C87ED185}"/>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228-4CF6-882A-21C4C87ED185}"/>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7228-4CF6-882A-21C4C87ED185}"/>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228-4CF6-882A-21C4C87ED185}"/>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7228-4CF6-882A-21C4C87ED185}"/>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36</c:v>
                </c:pt>
                <c:pt idx="1">
                  <c:v>49</c:v>
                </c:pt>
                <c:pt idx="2">
                  <c:v>12</c:v>
                </c:pt>
                <c:pt idx="3">
                  <c:v>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228-4CF6-882A-21C4C87ED185}"/>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managing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AA4-4D98-843D-FABACE6BEB76}"/>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4AA4-4D98-843D-FABACE6BEB76}"/>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4AA4-4D98-843D-FABACE6BEB76}"/>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4AA4-4D98-843D-FABACE6BEB76}"/>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4AA4-4D98-843D-FABACE6BEB76}"/>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4AA4-4D98-843D-FABACE6BEB76}"/>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33</c:v>
                </c:pt>
                <c:pt idx="1">
                  <c:v>47</c:v>
                </c:pt>
                <c:pt idx="2">
                  <c:v>15</c:v>
                </c:pt>
                <c:pt idx="3">
                  <c:v>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4AA4-4D98-843D-FABACE6BEB76}"/>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F71-479C-BAC2-987EE9D6F99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63E-4A3F-90C7-DEFE044E96C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2</c:v>
                </c:pt>
              </c:strCache>
            </c:strRef>
          </c:tx>
          <c:spPr>
            <a:solidFill>
              <a:srgbClr val="FFB901"/>
            </a:solidFill>
            <a:ln>
              <a:solidFill>
                <a:schemeClr val="bg1"/>
              </a:solidFill>
            </a:ln>
            <a:effectLst/>
          </c:spPr>
          <c:invertIfNegative val="0"/>
          <c:dLbls>
            <c:dLbl>
              <c:idx val="0"/>
              <c:dLblPos val="outEnd"/>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0-0EB6-4463-B214-E387588CB6F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B6-4463-B214-E387588CB6FA}"/>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D12-4727-B773-2BCB82A01A0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F863-4EF3-8628-514246B9651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863-4EF3-8628-514246B9651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F863-4EF3-8628-514246B96513}"/>
              </c:ext>
            </c:extLst>
          </c:dPt>
          <c:dLbls>
            <c:dLbl>
              <c:idx val="0"/>
              <c:tx>
                <c:rich>
                  <a:bodyPr/>
                  <a:lstStyle/>
                  <a:p>
                    <a:fld id="{BFEF4033-2174-46DA-B710-A6FE00A4F15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F863-4EF3-8628-514246B96513}"/>
                </c:ext>
              </c:extLst>
            </c:dLbl>
            <c:dLbl>
              <c:idx val="1"/>
              <c:tx>
                <c:rich>
                  <a:bodyPr/>
                  <a:lstStyle/>
                  <a:p>
                    <a:fld id="{84E233C4-0633-447B-8DA5-E62C64F3A58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863-4EF3-8628-514246B9651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79</c:v>
                </c:pt>
                <c:pt idx="1">
                  <c:v>21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79%</c:v>
                  </c:pt>
                  <c:pt idx="1">
                    <c:v>21%</c:v>
                  </c:pt>
                </c15:dlblRangeCache>
              </c15:datalabelsRange>
            </c:ext>
            <c:ext xmlns:c16="http://schemas.microsoft.com/office/drawing/2014/chart" uri="{C3380CC4-5D6E-409C-BE32-E72D297353CC}">
              <c16:uniqueId val="{00000003-F863-4EF3-8628-514246B9651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2989FBAD-3F58-4016-91FE-C810B59460D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F863-4EF3-8628-514246B96513}"/>
                </c:ext>
              </c:extLst>
            </c:dLbl>
            <c:dLbl>
              <c:idx val="1"/>
              <c:tx>
                <c:rich>
                  <a:bodyPr/>
                  <a:lstStyle/>
                  <a:p>
                    <a:fld id="{437DAA4E-BDA3-46A2-8C9D-245134B3D48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863-4EF3-8628-514246B9651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77</c:v>
                </c:pt>
                <c:pt idx="1">
                  <c:v>23</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77%</c:v>
                  </c:pt>
                  <c:pt idx="1">
                    <c:v>23%</c:v>
                  </c:pt>
                </c15:dlblRangeCache>
              </c15:datalabelsRange>
            </c:ext>
            <c:ext xmlns:c16="http://schemas.microsoft.com/office/drawing/2014/chart" uri="{C3380CC4-5D6E-409C-BE32-E72D297353CC}">
              <c16:uniqueId val="{00000006-F863-4EF3-8628-514246B9651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E5E-4713-BCB6-17010B44716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E5E-4713-BCB6-17010B44716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4E5E-4713-BCB6-17010B447163}"/>
              </c:ext>
            </c:extLst>
          </c:dPt>
          <c:dLbls>
            <c:dLbl>
              <c:idx val="0"/>
              <c:tx>
                <c:rich>
                  <a:bodyPr/>
                  <a:lstStyle/>
                  <a:p>
                    <a:fld id="{EEC249E4-1A89-4C14-A20D-8F663465CFE9}"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4E5E-4713-BCB6-17010B447163}"/>
                </c:ext>
              </c:extLst>
            </c:dLbl>
            <c:dLbl>
              <c:idx val="1"/>
              <c:tx>
                <c:rich>
                  <a:bodyPr/>
                  <a:lstStyle/>
                  <a:p>
                    <a:fld id="{09C214B5-A7DE-4C83-B342-4C27CBF803D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E5E-4713-BCB6-17010B44716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82</c:v>
                </c:pt>
                <c:pt idx="1">
                  <c:v>18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82%</c:v>
                  </c:pt>
                  <c:pt idx="1">
                    <c:v>18%</c:v>
                  </c:pt>
                </c15:dlblRangeCache>
              </c15:datalabelsRange>
            </c:ext>
            <c:ext xmlns:c16="http://schemas.microsoft.com/office/drawing/2014/chart" uri="{C3380CC4-5D6E-409C-BE32-E72D297353CC}">
              <c16:uniqueId val="{00000003-4E5E-4713-BCB6-17010B44716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83C7573B-3D34-456A-90D8-D52129E092E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4E5E-4713-BCB6-17010B447163}"/>
                </c:ext>
              </c:extLst>
            </c:dLbl>
            <c:dLbl>
              <c:idx val="1"/>
              <c:tx>
                <c:rich>
                  <a:bodyPr/>
                  <a:lstStyle/>
                  <a:p>
                    <a:fld id="{9B57C4ED-BC87-4958-9C44-38AAFFB70F2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E5E-4713-BCB6-17010B44716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82</c:v>
                </c:pt>
                <c:pt idx="1">
                  <c:v>18</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82%</c:v>
                  </c:pt>
                  <c:pt idx="1">
                    <c:v>18%</c:v>
                  </c:pt>
                </c15:dlblRangeCache>
              </c15:datalabelsRange>
            </c:ext>
            <c:ext xmlns:c16="http://schemas.microsoft.com/office/drawing/2014/chart" uri="{C3380CC4-5D6E-409C-BE32-E72D297353CC}">
              <c16:uniqueId val="{00000006-4E5E-4713-BCB6-17010B44716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CFB6-49AC-A845-714BC7862DE1}"/>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FB6-49AC-A845-714BC7862DE1}"/>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CFB6-49AC-A845-714BC7862DE1}"/>
              </c:ext>
            </c:extLst>
          </c:dPt>
          <c:dLbls>
            <c:dLbl>
              <c:idx val="0"/>
              <c:tx>
                <c:rich>
                  <a:bodyPr/>
                  <a:lstStyle/>
                  <a:p>
                    <a:fld id="{65BD1C09-3AAD-4BAD-A541-9BB9591E0777}"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FB6-49AC-A845-714BC7862DE1}"/>
                </c:ext>
              </c:extLst>
            </c:dLbl>
            <c:dLbl>
              <c:idx val="1"/>
              <c:tx>
                <c:rich>
                  <a:bodyPr/>
                  <a:lstStyle/>
                  <a:p>
                    <a:fld id="{5EF6DA6C-8FB5-49A3-8794-B8205AF4415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FB6-49AC-A845-714BC7862DE1}"/>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61</c:v>
                </c:pt>
                <c:pt idx="1">
                  <c:v>39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61%</c:v>
                  </c:pt>
                  <c:pt idx="1">
                    <c:v>39%</c:v>
                  </c:pt>
                </c15:dlblRangeCache>
              </c15:datalabelsRange>
            </c:ext>
            <c:ext xmlns:c16="http://schemas.microsoft.com/office/drawing/2014/chart" uri="{C3380CC4-5D6E-409C-BE32-E72D297353CC}">
              <c16:uniqueId val="{00000003-CFB6-49AC-A845-714BC7862DE1}"/>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01DD44AA-065F-4715-8A08-96A9FFC2CDF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CFB6-49AC-A845-714BC7862DE1}"/>
                </c:ext>
              </c:extLst>
            </c:dLbl>
            <c:dLbl>
              <c:idx val="1"/>
              <c:tx>
                <c:rich>
                  <a:bodyPr/>
                  <a:lstStyle/>
                  <a:p>
                    <a:fld id="{1020A353-CBBD-42AA-9D23-D99BB5B1D61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FB6-49AC-A845-714BC7862DE1}"/>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54</c:v>
                </c:pt>
                <c:pt idx="1">
                  <c:v>46</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54%</c:v>
                  </c:pt>
                  <c:pt idx="1">
                    <c:v>46%</c:v>
                  </c:pt>
                </c15:dlblRangeCache>
              </c15:datalabelsRange>
            </c:ext>
            <c:ext xmlns:c16="http://schemas.microsoft.com/office/drawing/2014/chart" uri="{C3380CC4-5D6E-409C-BE32-E72D297353CC}">
              <c16:uniqueId val="{00000006-CFB6-49AC-A845-714BC7862DE1}"/>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61B2-481E-8927-CB542BF48EB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1B2-481E-8927-CB542BF48EB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61B2-481E-8927-CB542BF48EB3}"/>
              </c:ext>
            </c:extLst>
          </c:dPt>
          <c:dLbls>
            <c:dLbl>
              <c:idx val="0"/>
              <c:tx>
                <c:rich>
                  <a:bodyPr/>
                  <a:lstStyle/>
                  <a:p>
                    <a:fld id="{4E702E64-1A6E-4E3C-B31F-DA36B871300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61B2-481E-8927-CB542BF48EB3}"/>
                </c:ext>
              </c:extLst>
            </c:dLbl>
            <c:dLbl>
              <c:idx val="1"/>
              <c:tx>
                <c:rich>
                  <a:bodyPr/>
                  <a:lstStyle/>
                  <a:p>
                    <a:fld id="{0A825F97-8B2F-4D6C-BFDB-A7EDEF653FA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1B2-481E-8927-CB542BF48EB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1B2-481E-8927-CB542BF48EB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84%</a:t>
                    </a:r>
                    <a:r>
                      <a:rPr lang="en-US"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61B2-481E-8927-CB542BF48EB3}"/>
                </c:ext>
              </c:extLst>
            </c:dLbl>
            <c:dLbl>
              <c:idx val="1"/>
              <c:tx>
                <c:rich>
                  <a:bodyPr/>
                  <a:lstStyle/>
                  <a:p>
                    <a:r>
                      <a:rPr lang="en-GB"/>
                      <a:t>16%</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61B2-481E-8927-CB542BF48EB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84</c:v>
                </c:pt>
                <c:pt idx="1">
                  <c:v>16</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84%p</c:v>
                  </c:pt>
                  <c:pt idx="1">
                    <c:v>16%q</c:v>
                  </c:pt>
                </c15:dlblRangeCache>
              </c15:datalabelsRange>
            </c:ext>
            <c:ext xmlns:c16="http://schemas.microsoft.com/office/drawing/2014/chart" uri="{C3380CC4-5D6E-409C-BE32-E72D297353CC}">
              <c16:uniqueId val="{00000006-61B2-481E-8927-CB542BF48EB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BD0-417A-9AE1-625975EDEF4B}"/>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BD0-417A-9AE1-625975EDEF4B}"/>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BD0-417A-9AE1-625975EDEF4B}"/>
              </c:ext>
            </c:extLst>
          </c:dPt>
          <c:dLbls>
            <c:dLbl>
              <c:idx val="0"/>
              <c:tx>
                <c:rich>
                  <a:bodyPr/>
                  <a:lstStyle/>
                  <a:p>
                    <a:fld id="{479A5FDF-FF52-41EB-B82E-8A805B52008C}"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BD0-417A-9AE1-625975EDEF4B}"/>
                </c:ext>
              </c:extLst>
            </c:dLbl>
            <c:dLbl>
              <c:idx val="1"/>
              <c:tx>
                <c:rich>
                  <a:bodyPr/>
                  <a:lstStyle/>
                  <a:p>
                    <a:fld id="{73C24B44-6ADB-4257-9E38-612046C03E6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BD0-417A-9AE1-625975EDEF4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38</c:v>
                </c:pt>
                <c:pt idx="1">
                  <c:v>62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38%</c:v>
                  </c:pt>
                  <c:pt idx="1">
                    <c:v>62%</c:v>
                  </c:pt>
                </c15:dlblRangeCache>
              </c15:datalabelsRange>
            </c:ext>
            <c:ext xmlns:c16="http://schemas.microsoft.com/office/drawing/2014/chart" uri="{C3380CC4-5D6E-409C-BE32-E72D297353CC}">
              <c16:uniqueId val="{00000003-1BD0-417A-9AE1-625975EDEF4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EA9914CB-4A63-4906-BA1D-82D2A2D3B1E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BD0-417A-9AE1-625975EDEF4B}"/>
                </c:ext>
              </c:extLst>
            </c:dLbl>
            <c:dLbl>
              <c:idx val="1"/>
              <c:tx>
                <c:rich>
                  <a:bodyPr/>
                  <a:lstStyle/>
                  <a:p>
                    <a:fld id="{EE1D8F10-604E-4007-9B6E-05A451B4E28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BD0-417A-9AE1-625975EDEF4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36</c:v>
                </c:pt>
                <c:pt idx="1">
                  <c:v>64</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36%</c:v>
                  </c:pt>
                  <c:pt idx="1">
                    <c:v>64%</c:v>
                  </c:pt>
                </c15:dlblRangeCache>
              </c15:datalabelsRange>
            </c:ext>
            <c:ext xmlns:c16="http://schemas.microsoft.com/office/drawing/2014/chart" uri="{C3380CC4-5D6E-409C-BE32-E72D297353CC}">
              <c16:uniqueId val="{00000006-1BD0-417A-9AE1-625975EDEF4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331F-4356-B084-576816CB2DE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331F-4356-B084-576816CB2DE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331F-4356-B084-576816CB2DE3}"/>
              </c:ext>
            </c:extLst>
          </c:dPt>
          <c:dLbls>
            <c:dLbl>
              <c:idx val="0"/>
              <c:tx>
                <c:rich>
                  <a:bodyPr/>
                  <a:lstStyle/>
                  <a:p>
                    <a:fld id="{73EBFE0B-7B10-4040-BE97-87A84709234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31F-4356-B084-576816CB2DE3}"/>
                </c:ext>
              </c:extLst>
            </c:dLbl>
            <c:dLbl>
              <c:idx val="1"/>
              <c:tx>
                <c:rich>
                  <a:bodyPr/>
                  <a:lstStyle/>
                  <a:p>
                    <a:fld id="{51B7AD00-C6C8-4409-B2FC-E8076F967F2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31F-4356-B084-576816CB2DE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43</c:v>
                </c:pt>
                <c:pt idx="1">
                  <c:v>57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43%</c:v>
                  </c:pt>
                  <c:pt idx="1">
                    <c:v>57%</c:v>
                  </c:pt>
                </c15:dlblRangeCache>
              </c15:datalabelsRange>
            </c:ext>
            <c:ext xmlns:c16="http://schemas.microsoft.com/office/drawing/2014/chart" uri="{C3380CC4-5D6E-409C-BE32-E72D297353CC}">
              <c16:uniqueId val="{00000003-331F-4356-B084-576816CB2DE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9DC8263B-8E8E-426D-BBCF-050DB8B5946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331F-4356-B084-576816CB2DE3}"/>
                </c:ext>
              </c:extLst>
            </c:dLbl>
            <c:dLbl>
              <c:idx val="1"/>
              <c:tx>
                <c:rich>
                  <a:bodyPr/>
                  <a:lstStyle/>
                  <a:p>
                    <a:fld id="{D2DB5840-C0B5-4B78-8AA5-B694E24395D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31F-4356-B084-576816CB2DE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44</c:v>
                </c:pt>
                <c:pt idx="1">
                  <c:v>56</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44%</c:v>
                  </c:pt>
                  <c:pt idx="1">
                    <c:v>56%</c:v>
                  </c:pt>
                </c15:dlblRangeCache>
              </c15:datalabelsRange>
            </c:ext>
            <c:ext xmlns:c16="http://schemas.microsoft.com/office/drawing/2014/chart" uri="{C3380CC4-5D6E-409C-BE32-E72D297353CC}">
              <c16:uniqueId val="{00000006-331F-4356-B084-576816CB2DE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E81-4665-B9F1-19FE31D5928C}"/>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E81-4665-B9F1-19FE31D5928C}"/>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E81-4665-B9F1-19FE31D5928C}"/>
              </c:ext>
            </c:extLst>
          </c:dPt>
          <c:dLbls>
            <c:dLbl>
              <c:idx val="0"/>
              <c:tx>
                <c:rich>
                  <a:bodyPr/>
                  <a:lstStyle/>
                  <a:p>
                    <a:fld id="{07BABF56-AC6B-4DAB-A08D-E4C8F1BA439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9E81-4665-B9F1-19FE31D5928C}"/>
                </c:ext>
              </c:extLst>
            </c:dLbl>
            <c:dLbl>
              <c:idx val="1"/>
              <c:tx>
                <c:rich>
                  <a:bodyPr/>
                  <a:lstStyle/>
                  <a:p>
                    <a:fld id="{81779A21-345A-4601-96B8-3FFEC3DF7DF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E81-4665-B9F1-19FE31D5928C}"/>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45</c:v>
                </c:pt>
                <c:pt idx="1">
                  <c:v>55</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45%</c:v>
                  </c:pt>
                  <c:pt idx="1">
                    <c:v>55%</c:v>
                  </c:pt>
                </c15:dlblRangeCache>
              </c15:datalabelsRange>
            </c:ext>
            <c:ext xmlns:c16="http://schemas.microsoft.com/office/drawing/2014/chart" uri="{C3380CC4-5D6E-409C-BE32-E72D297353CC}">
              <c16:uniqueId val="{00000003-9E81-4665-B9F1-19FE31D5928C}"/>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D06A0540-10D0-4512-B1F0-104C136D6AF9}"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9E81-4665-B9F1-19FE31D5928C}"/>
                </c:ext>
              </c:extLst>
            </c:dLbl>
            <c:dLbl>
              <c:idx val="1"/>
              <c:tx>
                <c:rich>
                  <a:bodyPr/>
                  <a:lstStyle/>
                  <a:p>
                    <a:fld id="{BD72AA98-73EE-434E-9C3E-F08F37EA1B3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E81-4665-B9F1-19FE31D5928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46</c:v>
                </c:pt>
                <c:pt idx="1">
                  <c:v>54</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46%</c:v>
                  </c:pt>
                  <c:pt idx="1">
                    <c:v>54%</c:v>
                  </c:pt>
                </c15:dlblRangeCache>
              </c15:datalabelsRange>
            </c:ext>
            <c:ext xmlns:c16="http://schemas.microsoft.com/office/drawing/2014/chart" uri="{C3380CC4-5D6E-409C-BE32-E72D297353CC}">
              <c16:uniqueId val="{00000006-9E81-4665-B9F1-19FE31D5928C}"/>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1DD-430C-8FF3-E4B09270E25F}"/>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DD-430C-8FF3-E4B09270E25F}"/>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51DD-430C-8FF3-E4B09270E25F}"/>
              </c:ext>
            </c:extLst>
          </c:dPt>
          <c:dLbls>
            <c:dLbl>
              <c:idx val="0"/>
              <c:tx>
                <c:rich>
                  <a:bodyPr/>
                  <a:lstStyle/>
                  <a:p>
                    <a:fld id="{4FA09A86-2A9E-4C61-8773-C44580E510A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51DD-430C-8FF3-E4B09270E25F}"/>
                </c:ext>
              </c:extLst>
            </c:dLbl>
            <c:dLbl>
              <c:idx val="1"/>
              <c:tx>
                <c:rich>
                  <a:bodyPr/>
                  <a:lstStyle/>
                  <a:p>
                    <a:fld id="{4142E6B9-5F78-435C-B2ED-9358F66596D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1DD-430C-8FF3-E4B09270E25F}"/>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33</c:v>
                </c:pt>
                <c:pt idx="1">
                  <c:v>67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33%</c:v>
                  </c:pt>
                  <c:pt idx="1">
                    <c:v>67%</c:v>
                  </c:pt>
                </c15:dlblRangeCache>
              </c15:datalabelsRange>
            </c:ext>
            <c:ext xmlns:c16="http://schemas.microsoft.com/office/drawing/2014/chart" uri="{C3380CC4-5D6E-409C-BE32-E72D297353CC}">
              <c16:uniqueId val="{00000003-51DD-430C-8FF3-E4B09270E25F}"/>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9A1606A-97EC-4290-9DA4-B221C6BA4DA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51DD-430C-8FF3-E4B09270E25F}"/>
                </c:ext>
              </c:extLst>
            </c:dLbl>
            <c:dLbl>
              <c:idx val="1"/>
              <c:tx>
                <c:rich>
                  <a:bodyPr/>
                  <a:lstStyle/>
                  <a:p>
                    <a:fld id="{3901699A-A8E1-421A-A48E-0CCA9E59A5B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1DD-430C-8FF3-E4B09270E25F}"/>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30</c:v>
                </c:pt>
                <c:pt idx="1">
                  <c:v>70</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30%</c:v>
                  </c:pt>
                  <c:pt idx="1">
                    <c:v>70%</c:v>
                  </c:pt>
                </c15:dlblRangeCache>
              </c15:datalabelsRange>
            </c:ext>
            <c:ext xmlns:c16="http://schemas.microsoft.com/office/drawing/2014/chart" uri="{C3380CC4-5D6E-409C-BE32-E72D297353CC}">
              <c16:uniqueId val="{00000006-51DD-430C-8FF3-E4B09270E25F}"/>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F3E-4C45-9DAC-B2929C4B2C2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F3E-4C45-9DAC-B2929C4B2C2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4F3E-4C45-9DAC-B2929C4B2C23}"/>
              </c:ext>
            </c:extLst>
          </c:dPt>
          <c:dLbls>
            <c:dLbl>
              <c:idx val="0"/>
              <c:tx>
                <c:rich>
                  <a:bodyPr/>
                  <a:lstStyle/>
                  <a:p>
                    <a:fld id="{D1156A4F-1A88-4D76-97F8-000E6A941AA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4F3E-4C45-9DAC-B2929C4B2C23}"/>
                </c:ext>
              </c:extLst>
            </c:dLbl>
            <c:dLbl>
              <c:idx val="1"/>
              <c:tx>
                <c:rich>
                  <a:bodyPr/>
                  <a:lstStyle/>
                  <a:p>
                    <a:fld id="{1E5357ED-62A3-4355-A7A2-37A7B819CBF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F3E-4C45-9DAC-B2929C4B2C2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81</c:v>
                </c:pt>
                <c:pt idx="1">
                  <c:v>19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81%</c:v>
                  </c:pt>
                  <c:pt idx="1">
                    <c:v>19%</c:v>
                  </c:pt>
                </c15:dlblRangeCache>
              </c15:datalabelsRange>
            </c:ext>
            <c:ext xmlns:c16="http://schemas.microsoft.com/office/drawing/2014/chart" uri="{C3380CC4-5D6E-409C-BE32-E72D297353CC}">
              <c16:uniqueId val="{00000003-4F3E-4C45-9DAC-B2929C4B2C2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r>
                      <a:rPr lang="en-US"/>
                      <a:t>76%</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4F3E-4C45-9DAC-B2929C4B2C23}"/>
                </c:ext>
              </c:extLst>
            </c:dLbl>
            <c:dLbl>
              <c:idx val="1"/>
              <c:tx>
                <c:rich>
                  <a:bodyPr/>
                  <a:lstStyle/>
                  <a:p>
                    <a:r>
                      <a:rPr lang="en-GB"/>
                      <a:t>24%</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4F3E-4C45-9DAC-B2929C4B2C2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76</c:v>
                </c:pt>
                <c:pt idx="1">
                  <c:v>24</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76%q</c:v>
                  </c:pt>
                  <c:pt idx="1">
                    <c:v>24%p</c:v>
                  </c:pt>
                </c15:dlblRangeCache>
              </c15:datalabelsRange>
            </c:ext>
            <c:ext xmlns:c16="http://schemas.microsoft.com/office/drawing/2014/chart" uri="{C3380CC4-5D6E-409C-BE32-E72D297353CC}">
              <c16:uniqueId val="{00000006-4F3E-4C45-9DAC-B2929C4B2C2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F81-41A0-AA5F-E21FFFB8EB7E}"/>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F81-41A0-AA5F-E21FFFB8EB7E}"/>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5F81-41A0-AA5F-E21FFFB8EB7E}"/>
              </c:ext>
            </c:extLst>
          </c:dPt>
          <c:dLbls>
            <c:dLbl>
              <c:idx val="0"/>
              <c:tx>
                <c:rich>
                  <a:bodyPr/>
                  <a:lstStyle/>
                  <a:p>
                    <a:fld id="{BA0DB239-E452-4646-85F3-3695D9FAC8F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5F81-41A0-AA5F-E21FFFB8EB7E}"/>
                </c:ext>
              </c:extLst>
            </c:dLbl>
            <c:dLbl>
              <c:idx val="1"/>
              <c:tx>
                <c:rich>
                  <a:bodyPr/>
                  <a:lstStyle/>
                  <a:p>
                    <a:fld id="{BED78E2D-58C0-4BB6-ACA8-4FE7F2A250E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F81-41A0-AA5F-E21FFFB8EB7E}"/>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5F81-41A0-AA5F-E21FFFB8EB7E}"/>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47780E8-A37F-4F60-A466-6CCAECCBB95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5F81-41A0-AA5F-E21FFFB8EB7E}"/>
                </c:ext>
              </c:extLst>
            </c:dLbl>
            <c:dLbl>
              <c:idx val="1"/>
              <c:tx>
                <c:rich>
                  <a:bodyPr/>
                  <a:lstStyle/>
                  <a:p>
                    <a:fld id="{EC2884B1-8F86-4C35-A0F8-B6BAC107053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F81-41A0-AA5F-E21FFFB8EB7E}"/>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76</c:v>
                </c:pt>
                <c:pt idx="1">
                  <c:v>24</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76%</c:v>
                  </c:pt>
                  <c:pt idx="1">
                    <c:v>24%</c:v>
                  </c:pt>
                </c15:dlblRangeCache>
              </c15:datalabelsRange>
            </c:ext>
            <c:ext xmlns:c16="http://schemas.microsoft.com/office/drawing/2014/chart" uri="{C3380CC4-5D6E-409C-BE32-E72D297353CC}">
              <c16:uniqueId val="{00000006-5F81-41A0-AA5F-E21FFFB8EB7E}"/>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F532-49D4-9643-2B7F1FC6412B}"/>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532-49D4-9643-2B7F1FC6412B}"/>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F532-49D4-9643-2B7F1FC6412B}"/>
              </c:ext>
            </c:extLst>
          </c:dPt>
          <c:dLbls>
            <c:dLbl>
              <c:idx val="0"/>
              <c:tx>
                <c:rich>
                  <a:bodyPr/>
                  <a:lstStyle/>
                  <a:p>
                    <a:fld id="{B850FC81-C5ED-47A6-82DF-4B5C7880526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F532-49D4-9643-2B7F1FC6412B}"/>
                </c:ext>
              </c:extLst>
            </c:dLbl>
            <c:dLbl>
              <c:idx val="1"/>
              <c:tx>
                <c:rich>
                  <a:bodyPr/>
                  <a:lstStyle/>
                  <a:p>
                    <a:fld id="{45024311-2944-4DCB-A4B4-2B36DD8C24B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532-49D4-9643-2B7F1FC6412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63</c:v>
                </c:pt>
                <c:pt idx="1">
                  <c:v>37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63%</c:v>
                  </c:pt>
                  <c:pt idx="1">
                    <c:v>37%</c:v>
                  </c:pt>
                </c15:dlblRangeCache>
              </c15:datalabelsRange>
            </c:ext>
            <c:ext xmlns:c16="http://schemas.microsoft.com/office/drawing/2014/chart" uri="{C3380CC4-5D6E-409C-BE32-E72D297353CC}">
              <c16:uniqueId val="{00000003-F532-49D4-9643-2B7F1FC6412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6C9D4DEB-4C7E-4DD8-B050-2E674CD77FD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F532-49D4-9643-2B7F1FC6412B}"/>
                </c:ext>
              </c:extLst>
            </c:dLbl>
            <c:dLbl>
              <c:idx val="1"/>
              <c:tx>
                <c:rich>
                  <a:bodyPr/>
                  <a:lstStyle/>
                  <a:p>
                    <a:fld id="{32D1A379-4607-4675-BA3F-7D745775852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532-49D4-9643-2B7F1FC6412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58</c:v>
                </c:pt>
                <c:pt idx="1">
                  <c:v>42</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58%</c:v>
                  </c:pt>
                  <c:pt idx="1">
                    <c:v>42%</c:v>
                  </c:pt>
                </c15:dlblRangeCache>
              </c15:datalabelsRange>
            </c:ext>
            <c:ext xmlns:c16="http://schemas.microsoft.com/office/drawing/2014/chart" uri="{C3380CC4-5D6E-409C-BE32-E72D297353CC}">
              <c16:uniqueId val="{00000006-F532-49D4-9643-2B7F1FC6412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3C56-4EA4-9136-CE48FDDBE16D}"/>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3C56-4EA4-9136-CE48FDDBE16D}"/>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3C56-4EA4-9136-CE48FDDBE16D}"/>
              </c:ext>
            </c:extLst>
          </c:dPt>
          <c:dLbls>
            <c:dLbl>
              <c:idx val="0"/>
              <c:tx>
                <c:rich>
                  <a:bodyPr/>
                  <a:lstStyle/>
                  <a:p>
                    <a:fld id="{B6CEA364-8B96-42A5-A081-8B153C411F9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C56-4EA4-9136-CE48FDDBE16D}"/>
                </c:ext>
              </c:extLst>
            </c:dLbl>
            <c:dLbl>
              <c:idx val="1"/>
              <c:tx>
                <c:rich>
                  <a:bodyPr/>
                  <a:lstStyle/>
                  <a:p>
                    <a:fld id="{8CC07265-9ECB-4567-945B-3031209FA51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C56-4EA4-9136-CE48FDDBE16D}"/>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49</c:v>
                </c:pt>
                <c:pt idx="1">
                  <c:v>51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49%</c:v>
                  </c:pt>
                  <c:pt idx="1">
                    <c:v>51%</c:v>
                  </c:pt>
                </c15:dlblRangeCache>
              </c15:datalabelsRange>
            </c:ext>
            <c:ext xmlns:c16="http://schemas.microsoft.com/office/drawing/2014/chart" uri="{C3380CC4-5D6E-409C-BE32-E72D297353CC}">
              <c16:uniqueId val="{00000003-3C56-4EA4-9136-CE48FDDBE16D}"/>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6E7C800C-0AA4-46EE-BB73-4236C11BF86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3C56-4EA4-9136-CE48FDDBE16D}"/>
                </c:ext>
              </c:extLst>
            </c:dLbl>
            <c:dLbl>
              <c:idx val="1"/>
              <c:tx>
                <c:rich>
                  <a:bodyPr/>
                  <a:lstStyle/>
                  <a:p>
                    <a:fld id="{2BE21D5D-9FBD-488B-9F39-3ED2F50F006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C56-4EA4-9136-CE48FDDBE16D}"/>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45</c:v>
                </c:pt>
                <c:pt idx="1">
                  <c:v>55</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45%</c:v>
                  </c:pt>
                  <c:pt idx="1">
                    <c:v>55%</c:v>
                  </c:pt>
                </c15:dlblRangeCache>
              </c15:datalabelsRange>
            </c:ext>
            <c:ext xmlns:c16="http://schemas.microsoft.com/office/drawing/2014/chart" uri="{C3380CC4-5D6E-409C-BE32-E72D297353CC}">
              <c16:uniqueId val="{00000006-3C56-4EA4-9136-CE48FDDBE16D}"/>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6011-40D3-80BA-F4CA421B82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011-40D3-80BA-F4CA421B82A7}"/>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6011-40D3-80BA-F4CA421B82A7}"/>
              </c:ext>
            </c:extLst>
          </c:dPt>
          <c:dLbls>
            <c:dLbl>
              <c:idx val="0"/>
              <c:tx>
                <c:rich>
                  <a:bodyPr/>
                  <a:lstStyle/>
                  <a:p>
                    <a:fld id="{81FD73A6-E4E6-4FD6-80F7-7CE8204A982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6011-40D3-80BA-F4CA421B82A7}"/>
                </c:ext>
              </c:extLst>
            </c:dLbl>
            <c:dLbl>
              <c:idx val="1"/>
              <c:tx>
                <c:rich>
                  <a:bodyPr/>
                  <a:lstStyle/>
                  <a:p>
                    <a:fld id="{E173BB13-F7CB-43F7-A67D-BA21AC95A4F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011-40D3-80BA-F4CA421B82A7}"/>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011-40D3-80BA-F4CA421B82A7}"/>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F734E6C-4684-4623-9EDD-871FEAB0A863}"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6011-40D3-80BA-F4CA421B82A7}"/>
                </c:ext>
              </c:extLst>
            </c:dLbl>
            <c:dLbl>
              <c:idx val="1"/>
              <c:tx>
                <c:rich>
                  <a:bodyPr/>
                  <a:lstStyle/>
                  <a:p>
                    <a:fld id="{95868AD1-B6D7-40EE-A11B-41C6558860D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011-40D3-80BA-F4CA421B82A7}"/>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78</c:v>
                </c:pt>
                <c:pt idx="1">
                  <c:v>22</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78%</c:v>
                  </c:pt>
                  <c:pt idx="1">
                    <c:v>22%</c:v>
                  </c:pt>
                </c15:dlblRangeCache>
              </c15:datalabelsRange>
            </c:ext>
            <c:ext xmlns:c16="http://schemas.microsoft.com/office/drawing/2014/chart" uri="{C3380CC4-5D6E-409C-BE32-E72D297353CC}">
              <c16:uniqueId val="{00000006-6011-40D3-80BA-F4CA421B82A7}"/>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A96-46F4-8DED-A8EE18A7949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A96-46F4-8DED-A8EE18A7949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A96-46F4-8DED-A8EE18A79494}"/>
              </c:ext>
            </c:extLst>
          </c:dPt>
          <c:dLbls>
            <c:dLbl>
              <c:idx val="0"/>
              <c:tx>
                <c:rich>
                  <a:bodyPr/>
                  <a:lstStyle/>
                  <a:p>
                    <a:fld id="{C920BB9F-7427-46AF-BA6B-CCA711BC662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A96-46F4-8DED-A8EE18A79494}"/>
                </c:ext>
              </c:extLst>
            </c:dLbl>
            <c:dLbl>
              <c:idx val="1"/>
              <c:tx>
                <c:rich>
                  <a:bodyPr/>
                  <a:lstStyle/>
                  <a:p>
                    <a:fld id="{2AD19974-30D7-4183-8BAF-9E00823A141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A96-46F4-8DED-A8EE18A7949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73</c:v>
                </c:pt>
                <c:pt idx="1">
                  <c:v>27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73%</c:v>
                  </c:pt>
                  <c:pt idx="1">
                    <c:v>27%</c:v>
                  </c:pt>
                </c15:dlblRangeCache>
              </c15:datalabelsRange>
            </c:ext>
            <c:ext xmlns:c16="http://schemas.microsoft.com/office/drawing/2014/chart" uri="{C3380CC4-5D6E-409C-BE32-E72D297353CC}">
              <c16:uniqueId val="{00000003-1A96-46F4-8DED-A8EE18A7949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03FBD93-1FE2-42D8-8224-584217862F6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A96-46F4-8DED-A8EE18A79494}"/>
                </c:ext>
              </c:extLst>
            </c:dLbl>
            <c:dLbl>
              <c:idx val="1"/>
              <c:tx>
                <c:rich>
                  <a:bodyPr/>
                  <a:lstStyle/>
                  <a:p>
                    <a:fld id="{C0DEE019-B044-4C9A-92AA-9ABB81D8322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A96-46F4-8DED-A8EE18A794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74</c:v>
                </c:pt>
                <c:pt idx="1">
                  <c:v>26</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74%</c:v>
                  </c:pt>
                  <c:pt idx="1">
                    <c:v>26%</c:v>
                  </c:pt>
                </c15:dlblRangeCache>
              </c15:datalabelsRange>
            </c:ext>
            <c:ext xmlns:c16="http://schemas.microsoft.com/office/drawing/2014/chart" uri="{C3380CC4-5D6E-409C-BE32-E72D297353CC}">
              <c16:uniqueId val="{00000006-1A96-46F4-8DED-A8EE18A7949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184-4101-A92D-BE25F2913D3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EF-4162-B71C-EE735C9A2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Complications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ABD-49A4-9313-2D971B7280FD}"/>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6ABD-49A4-9313-2D971B7280FD}"/>
              </c:ext>
            </c:extLst>
          </c:dPt>
          <c:dPt>
            <c:idx val="2"/>
            <c:bubble3D val="0"/>
            <c:spPr>
              <a:solidFill>
                <a:srgbClr val="A6A6A6"/>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6ABD-49A4-9313-2D971B7280FD}"/>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6ABD-49A4-9313-2D971B7280FD}"/>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47</c:v>
                </c:pt>
                <c:pt idx="1">
                  <c:v>33</c:v>
                </c:pt>
                <c:pt idx="2">
                  <c:v>20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6ABD-49A4-9313-2D971B7280F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Complications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40D-493E-84CC-314BB695EAAB}"/>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840D-493E-84CC-314BB695EAAB}"/>
              </c:ext>
            </c:extLst>
          </c:dPt>
          <c:dPt>
            <c:idx val="2"/>
            <c:bubble3D val="0"/>
            <c:spPr>
              <a:solidFill>
                <a:srgbClr val="A6A6A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840D-493E-84CC-314BB695EAAB}"/>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840D-493E-84CC-314BB695EAAB}"/>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43</c:v>
                </c:pt>
                <c:pt idx="1">
                  <c:v>47</c:v>
                </c:pt>
                <c:pt idx="2">
                  <c:v>10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840D-493E-84CC-314BB695EAAB}"/>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A6C-4A41-AB52-07C2B57C74C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053573404437648"/>
          <c:y val="0.14032552152575375"/>
          <c:w val="0.32805764136431781"/>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01933AD7-0625-4C9C-B92A-DBDA3B11099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7519-4C1F-9643-9A55D10271AC}"/>
                </c:ext>
              </c:extLst>
            </c:dLbl>
            <c:dLbl>
              <c:idx val="1"/>
              <c:tx>
                <c:rich>
                  <a:bodyPr/>
                  <a:lstStyle/>
                  <a:p>
                    <a:fld id="{6096982E-735E-436F-9308-F98F23DAF56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519-4C1F-9643-9A55D10271AC}"/>
                </c:ext>
              </c:extLst>
            </c:dLbl>
            <c:dLbl>
              <c:idx val="2"/>
              <c:tx>
                <c:rich>
                  <a:bodyPr/>
                  <a:lstStyle/>
                  <a:p>
                    <a:fld id="{9D0EFF78-D690-4184-BF55-1436448B208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519-4C1F-9643-9A55D10271AC}"/>
                </c:ext>
              </c:extLst>
            </c:dLbl>
            <c:dLbl>
              <c:idx val="3"/>
              <c:tx>
                <c:rich>
                  <a:bodyPr/>
                  <a:lstStyle/>
                  <a:p>
                    <a:fld id="{58D8862D-86DF-4B83-BC13-67D25EBCB8E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519-4C1F-9643-9A55D10271AC}"/>
                </c:ext>
              </c:extLst>
            </c:dLbl>
            <c:dLbl>
              <c:idx val="4"/>
              <c:tx>
                <c:rich>
                  <a:bodyPr/>
                  <a:lstStyle/>
                  <a:p>
                    <a:fld id="{F0A25B60-0C1A-4C41-A338-542D2D6E3F8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519-4C1F-9643-9A55D10271AC}"/>
                </c:ext>
              </c:extLst>
            </c:dLbl>
            <c:dLbl>
              <c:idx val="5"/>
              <c:tx>
                <c:rich>
                  <a:bodyPr/>
                  <a:lstStyle/>
                  <a:p>
                    <a:fld id="{82384DB1-8688-4083-B809-3422277C8EA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519-4C1F-9643-9A55D10271AC}"/>
                </c:ext>
              </c:extLst>
            </c:dLbl>
            <c:dLbl>
              <c:idx val="6"/>
              <c:tx>
                <c:rich>
                  <a:bodyPr/>
                  <a:lstStyle/>
                  <a:p>
                    <a:fld id="{D15A622C-0E44-47E3-804D-08F3E056CFE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519-4C1F-9643-9A55D10271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67</c:v>
                </c:pt>
                <c:pt idx="1">
                  <c:v>6</c:v>
                </c:pt>
                <c:pt idx="2">
                  <c:v>69</c:v>
                </c:pt>
                <c:pt idx="3">
                  <c:v>27</c:v>
                </c:pt>
                <c:pt idx="4">
                  <c:v>20</c:v>
                </c:pt>
                <c:pt idx="5">
                  <c:v>16</c:v>
                </c:pt>
                <c:pt idx="6">
                  <c:v>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67%</c:v>
                  </c:pt>
                  <c:pt idx="1">
                    <c:v>6%</c:v>
                  </c:pt>
                  <c:pt idx="2">
                    <c:v>69%</c:v>
                  </c:pt>
                  <c:pt idx="3">
                    <c:v>27%</c:v>
                  </c:pt>
                  <c:pt idx="4">
                    <c:v>20%</c:v>
                  </c:pt>
                  <c:pt idx="5">
                    <c:v>16%</c:v>
                  </c:pt>
                  <c:pt idx="6">
                    <c:v>8%</c:v>
                  </c:pt>
                </c15:dlblRangeCache>
              </c15:datalabelsRange>
            </c:ext>
            <c:ext xmlns:c16="http://schemas.microsoft.com/office/drawing/2014/chart" uri="{C3380CC4-5D6E-409C-BE32-E72D297353CC}">
              <c16:uniqueId val="{00000007-7519-4C1F-9643-9A55D10271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185687402652449"/>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AAAE1804-D57F-431E-8F1B-2E91872F4B3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21A-46C7-99A3-C7EC76CE57AC}"/>
                </c:ext>
              </c:extLst>
            </c:dLbl>
            <c:dLbl>
              <c:idx val="1"/>
              <c:tx>
                <c:rich>
                  <a:bodyPr/>
                  <a:lstStyle/>
                  <a:p>
                    <a:fld id="{272459EB-9B65-4CCB-9175-A38F5E4C034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21A-46C7-99A3-C7EC76CE57AC}"/>
                </c:ext>
              </c:extLst>
            </c:dLbl>
            <c:dLbl>
              <c:idx val="2"/>
              <c:tx>
                <c:rich>
                  <a:bodyPr/>
                  <a:lstStyle/>
                  <a:p>
                    <a:fld id="{D897FC33-B67C-4BD8-9964-37D8503C8E3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21A-46C7-99A3-C7EC76CE57AC}"/>
                </c:ext>
              </c:extLst>
            </c:dLbl>
            <c:dLbl>
              <c:idx val="3"/>
              <c:tx>
                <c:rich>
                  <a:bodyPr/>
                  <a:lstStyle/>
                  <a:p>
                    <a:fld id="{B7F8FE47-878F-4B66-8D45-DD5647EB6B0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21A-46C7-99A3-C7EC76CE57AC}"/>
                </c:ext>
              </c:extLst>
            </c:dLbl>
            <c:dLbl>
              <c:idx val="4"/>
              <c:tx>
                <c:rich>
                  <a:bodyPr/>
                  <a:lstStyle/>
                  <a:p>
                    <a:fld id="{E02723F8-5040-4CD3-AAF5-A6B8DA84B85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21A-46C7-99A3-C7EC76CE57AC}"/>
                </c:ext>
              </c:extLst>
            </c:dLbl>
            <c:dLbl>
              <c:idx val="5"/>
              <c:tx>
                <c:rich>
                  <a:bodyPr/>
                  <a:lstStyle/>
                  <a:p>
                    <a:fld id="{FFCAC76F-8BBA-427D-B8E7-B28B7DBDFA6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21A-46C7-99A3-C7EC76CE57AC}"/>
                </c:ext>
              </c:extLst>
            </c:dLbl>
            <c:dLbl>
              <c:idx val="6"/>
              <c:tx>
                <c:rich>
                  <a:bodyPr/>
                  <a:lstStyle/>
                  <a:p>
                    <a:fld id="{A3119625-ADB5-45EF-BB18-7BB8575655B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21A-46C7-99A3-C7EC76CE57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28</c:v>
                </c:pt>
                <c:pt idx="1">
                  <c:v>20</c:v>
                </c:pt>
                <c:pt idx="2">
                  <c:v>32</c:v>
                </c:pt>
                <c:pt idx="3">
                  <c:v>36</c:v>
                </c:pt>
                <c:pt idx="4">
                  <c:v>9</c:v>
                </c:pt>
                <c:pt idx="5">
                  <c:v>15</c:v>
                </c:pt>
                <c:pt idx="6">
                  <c:v>11</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28%</c:v>
                  </c:pt>
                  <c:pt idx="1">
                    <c:v>20%</c:v>
                  </c:pt>
                  <c:pt idx="2">
                    <c:v>32%</c:v>
                  </c:pt>
                  <c:pt idx="3">
                    <c:v>36%</c:v>
                  </c:pt>
                  <c:pt idx="4">
                    <c:v>9%</c:v>
                  </c:pt>
                  <c:pt idx="5">
                    <c:v>15%</c:v>
                  </c:pt>
                  <c:pt idx="6">
                    <c:v>11%</c:v>
                  </c:pt>
                </c15:dlblRangeCache>
              </c15:datalabelsRange>
            </c:ext>
            <c:ext xmlns:c16="http://schemas.microsoft.com/office/drawing/2014/chart" uri="{C3380CC4-5D6E-409C-BE32-E72D297353CC}">
              <c16:uniqueId val="{00000007-121A-46C7-99A3-C7EC76CE57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E89-4484-B3C3-3DC1F30FAD68}"/>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F02-40A9-872A-919DA405D3D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EE7-4A44-9BE3-2AE375ECDF2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using devices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921-426C-8ED6-64510F89E69A}"/>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F921-426C-8ED6-64510F89E69A}"/>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F921-426C-8ED6-64510F89E69A}"/>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F921-426C-8ED6-64510F89E69A}"/>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F921-426C-8ED6-64510F89E69A}"/>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F921-426C-8ED6-64510F89E6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63</c:v>
                </c:pt>
                <c:pt idx="1">
                  <c:v>31</c:v>
                </c:pt>
                <c:pt idx="2">
                  <c:v>5</c:v>
                </c:pt>
                <c:pt idx="3">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F921-426C-8ED6-64510F89E6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using devices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8D9-4CF2-A554-AD61381FE09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8D9-4CF2-A554-AD61381FE09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8D9-4CF2-A554-AD61381FE09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8D9-4CF2-A554-AD61381FE09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B8D9-4CF2-A554-AD61381FE09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B8D9-4CF2-A554-AD61381FE09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60</c:v>
                </c:pt>
                <c:pt idx="1">
                  <c:v>37</c:v>
                </c:pt>
                <c:pt idx="2">
                  <c:v>3</c:v>
                </c:pt>
                <c:pt idx="3">
                  <c:v>0</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B8D9-4CF2-A554-AD61381FE0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DB9-45D5-8ED9-D2E4AA15598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172467798678069"/>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003087"/>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81C-4B75-8FC4-6133A14F0C73}"/>
              </c:ext>
            </c:extLst>
          </c:dPt>
          <c:dLbls>
            <c:delete val="1"/>
          </c:dLbls>
          <c:cat>
            <c:strRef>
              <c:f>Sheet1!$A$2</c:f>
              <c:strCache>
                <c:ptCount val="1"/>
                <c:pt idx="0">
                  <c:v>Type 1</c:v>
                </c:pt>
              </c:strCache>
            </c:strRef>
          </c:cat>
          <c:val>
            <c:numRef>
              <c:f>Sheet1!$B$2</c:f>
              <c:numCache>
                <c:formatCode>0%</c:formatCode>
                <c:ptCount val="1"/>
                <c:pt idx="0">
                  <c:v>0.82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3B929B56-016B-40E3-BA5D-6B0CC91F7E0B}"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6D89-4DAB-8079-75B2CFC5BAF5}"/>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1</c:v>
                </c:pt>
              </c:strCache>
            </c:strRef>
          </c:cat>
          <c:val>
            <c:numRef>
              <c:f>Sheet1!$C$2</c:f>
              <c:numCache>
                <c:formatCode>0%</c:formatCode>
                <c:ptCount val="1"/>
                <c:pt idx="0">
                  <c:v>0.18</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c15:f>
                <c15:dlblRangeCache>
                  <c:ptCount val="1"/>
                  <c:pt idx="0">
                    <c:v>82%</c:v>
                  </c:pt>
                </c15:dlblRangeCache>
              </c15:datalabelsRange>
            </c:ext>
            <c:ext xmlns:c16="http://schemas.microsoft.com/office/drawing/2014/chart" uri="{C3380CC4-5D6E-409C-BE32-E72D297353CC}">
              <c16:uniqueId val="{00000002-6D89-4DAB-8079-75B2CFC5BAF5}"/>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7966549016975"/>
          <c:y val="0"/>
          <c:w val="0.69563812494496324"/>
          <c:h val="0.9913530814114299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0.87</c:v>
                </c:pt>
                <c:pt idx="1">
                  <c:v>0.82</c:v>
                </c:pt>
                <c:pt idx="2">
                  <c:v>0.83</c:v>
                </c:pt>
                <c:pt idx="3">
                  <c:v>0.85</c:v>
                </c:pt>
                <c:pt idx="4">
                  <c:v>0.73</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E2F2FCFB-BF30-43B8-AB68-EEBFBC753F11}"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6B00-43A1-9923-B7570F8E1CE3}"/>
                </c:ext>
              </c:extLst>
            </c:dLbl>
            <c:dLbl>
              <c:idx val="1"/>
              <c:tx>
                <c:rich>
                  <a:bodyPr/>
                  <a:lstStyle/>
                  <a:p>
                    <a:fld id="{0ECA7E88-CCAC-4379-BBEA-085DD8800EF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B00-43A1-9923-B7570F8E1CE3}"/>
                </c:ext>
              </c:extLst>
            </c:dLbl>
            <c:dLbl>
              <c:idx val="2"/>
              <c:tx>
                <c:rich>
                  <a:bodyPr/>
                  <a:lstStyle/>
                  <a:p>
                    <a:fld id="{A075BC1D-ADFF-4146-ABDB-E67EC994E94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B00-43A1-9923-B7570F8E1CE3}"/>
                </c:ext>
              </c:extLst>
            </c:dLbl>
            <c:dLbl>
              <c:idx val="3"/>
              <c:tx>
                <c:rich>
                  <a:bodyPr/>
                  <a:lstStyle/>
                  <a:p>
                    <a:fld id="{1FCDF5E8-8422-4264-AD90-2776EF7ACD1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B00-43A1-9923-B7570F8E1CE3}"/>
                </c:ext>
              </c:extLst>
            </c:dLbl>
            <c:dLbl>
              <c:idx val="4"/>
              <c:tx>
                <c:rich>
                  <a:bodyPr/>
                  <a:lstStyle/>
                  <a:p>
                    <a:fld id="{A6589C5B-4C5F-4A7A-A6A3-E00CFAC88AF0}"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B00-43A1-9923-B7570F8E1CE3}"/>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0.13</c:v>
                </c:pt>
                <c:pt idx="1">
                  <c:v>0.18</c:v>
                </c:pt>
                <c:pt idx="2">
                  <c:v>0.17</c:v>
                </c:pt>
                <c:pt idx="3">
                  <c:v>0.15</c:v>
                </c:pt>
                <c:pt idx="4">
                  <c:v>0.27</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87%</c:v>
                  </c:pt>
                  <c:pt idx="1">
                    <c:v>82%</c:v>
                  </c:pt>
                  <c:pt idx="2">
                    <c:v>83%</c:v>
                  </c:pt>
                  <c:pt idx="3">
                    <c:v>85%</c:v>
                  </c:pt>
                  <c:pt idx="4">
                    <c:v>73%</c:v>
                  </c:pt>
                </c15:dlblRangeCache>
              </c15:datalabelsRange>
            </c:ext>
            <c:ext xmlns:c16="http://schemas.microsoft.com/office/drawing/2014/chart" uri="{C3380CC4-5D6E-409C-BE32-E72D297353CC}">
              <c16:uniqueId val="{00000000-6B00-43A1-9923-B7570F8E1CE3}"/>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24EDE16D-8876-4EF1-8863-60C2FE4CD79C}"/>
              </a:ext>
            </a:extLst>
          </p:cNvPr>
          <p:cNvSpPr>
            <a:spLocks noGrp="1"/>
          </p:cNvSpPr>
          <p:nvPr>
            <p:ph type="sldNum" sz="quarter" idx="3"/>
          </p:nvPr>
        </p:nvSpPr>
        <p:spPr>
          <a:xfrm>
            <a:off x="396531" y="929507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5" name="Picture 4" descr="Logo&#10;&#10;Description automatically generated">
            <a:extLst>
              <a:ext uri="{FF2B5EF4-FFF2-40B4-BE49-F238E27FC236}">
                <a16:creationId xmlns:a16="http://schemas.microsoft.com/office/drawing/2014/main" id="{C559FD35-2DCE-40AC-B06F-CA1FDB3EE8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9938" y="9233293"/>
            <a:ext cx="401206" cy="399306"/>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61925" y="165100"/>
            <a:ext cx="7131050" cy="4011613"/>
          </a:xfrm>
          <a:prstGeom prst="rect">
            <a:avLst/>
          </a:prstGeom>
          <a:noFill/>
          <a:ln w="12700">
            <a:solidFill>
              <a:srgbClr val="878787"/>
            </a:solidFill>
          </a:ln>
        </p:spPr>
        <p:txBody>
          <a:bodyPr vert="horz" lIns="91440" tIns="45720" rIns="91440" bIns="45720" rtlCol="0" anchor="ctr"/>
          <a:lstStyle/>
          <a:p>
            <a:endParaRPr lang="en-GB"/>
          </a:p>
        </p:txBody>
      </p:sp>
      <p:sp>
        <p:nvSpPr>
          <p:cNvPr id="6" name="Espace réservé des notes 4">
            <a:extLst>
              <a:ext uri="{FF2B5EF4-FFF2-40B4-BE49-F238E27FC236}">
                <a16:creationId xmlns:a16="http://schemas.microsoft.com/office/drawing/2014/main" id="{D3C969E9-D72B-43D0-96E0-B91161682A16}"/>
              </a:ext>
            </a:extLst>
          </p:cNvPr>
          <p:cNvSpPr>
            <a:spLocks noGrp="1"/>
          </p:cNvSpPr>
          <p:nvPr>
            <p:ph type="body" sz="quarter" idx="3"/>
          </p:nvPr>
        </p:nvSpPr>
        <p:spPr>
          <a:xfrm>
            <a:off x="147283" y="4638809"/>
            <a:ext cx="6503109" cy="4369616"/>
          </a:xfrm>
          <a:prstGeom prst="rect">
            <a:avLst/>
          </a:prstGeom>
        </p:spPr>
        <p:txBody>
          <a:bodyPr vert="horz" lIns="0" tIns="0" rIns="0" bIns="0" rtlCol="0"/>
          <a:lstStyle/>
          <a:p>
            <a:pPr marL="0" lvl="0" algn="l" defTabSz="914400" rtl="0" eaLnBrk="1" latinLnBrk="0" hangingPunct="1">
              <a:lnSpc>
                <a:spcPct val="110000"/>
              </a:lnSpc>
              <a:spcBef>
                <a:spcPts val="300"/>
              </a:spcBef>
              <a:spcAft>
                <a:spcPts val="300"/>
              </a:spcAft>
            </a:pPr>
            <a:r>
              <a:rPr lang="en-GB" noProof="0"/>
              <a:t>Click here to add text</a:t>
            </a:r>
          </a:p>
          <a:p>
            <a:pPr marL="171450" lvl="1" indent="-171450" algn="l" defTabSz="914400" rtl="0" eaLnBrk="1" latinLnBrk="0" hangingPunct="1">
              <a:lnSpc>
                <a:spcPct val="110000"/>
              </a:lnSpc>
              <a:spcBef>
                <a:spcPts val="300"/>
              </a:spcBef>
              <a:spcAft>
                <a:spcPts val="300"/>
              </a:spcAft>
              <a:buFont typeface="Wingdings" panose="05000000000000000000" pitchFamily="2" charset="2"/>
              <a:buChar char=""/>
            </a:pPr>
            <a:r>
              <a:rPr lang="en-GB" noProof="0"/>
              <a:t>First level bullet</a:t>
            </a:r>
          </a:p>
          <a:p>
            <a:pPr marL="357188" lvl="2" indent="-171450" algn="l" defTabSz="914400" rtl="0" eaLnBrk="1" latinLnBrk="0" hangingPunct="1">
              <a:lnSpc>
                <a:spcPct val="110000"/>
              </a:lnSpc>
              <a:spcBef>
                <a:spcPts val="300"/>
              </a:spcBef>
              <a:spcAft>
                <a:spcPts val="300"/>
              </a:spcAft>
              <a:buFont typeface="Barlow" panose="020B0502040204020203" pitchFamily="34" charset="0"/>
              <a:buChar char="-"/>
            </a:pPr>
            <a:r>
              <a:rPr lang="en-GB" noProof="0"/>
              <a:t>Second level bullet</a:t>
            </a:r>
          </a:p>
          <a:p>
            <a:pPr marL="628650" lvl="3" indent="-182563" algn="l" defTabSz="914400" rtl="0" eaLnBrk="1" latinLnBrk="0" hangingPunct="1">
              <a:lnSpc>
                <a:spcPct val="110000"/>
              </a:lnSpc>
              <a:spcBef>
                <a:spcPts val="300"/>
              </a:spcBef>
              <a:spcAft>
                <a:spcPts val="300"/>
              </a:spcAft>
              <a:buFont typeface="Barlow" panose="020B0604020202020204" pitchFamily="34" charset="0"/>
              <a:buChar char="•"/>
            </a:pPr>
            <a:r>
              <a:rPr lang="en-GB" noProof="0"/>
              <a:t>Third level bullet</a:t>
            </a:r>
          </a:p>
        </p:txBody>
      </p:sp>
      <p:sp>
        <p:nvSpPr>
          <p:cNvPr id="10" name="Espace réservé du numéro de diapositive 6">
            <a:extLst>
              <a:ext uri="{FF2B5EF4-FFF2-40B4-BE49-F238E27FC236}">
                <a16:creationId xmlns:a16="http://schemas.microsoft.com/office/drawing/2014/main" id="{9CC188B7-201A-41CF-A8C8-B17F56565C7C}"/>
              </a:ext>
            </a:extLst>
          </p:cNvPr>
          <p:cNvSpPr>
            <a:spLocks noGrp="1"/>
          </p:cNvSpPr>
          <p:nvPr>
            <p:ph type="sldNum" sz="quarter" idx="5"/>
          </p:nvPr>
        </p:nvSpPr>
        <p:spPr>
          <a:xfrm>
            <a:off x="56647" y="943294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7" name="Picture 6" descr="Logo&#10;&#10;Description automatically generated">
            <a:extLst>
              <a:ext uri="{FF2B5EF4-FFF2-40B4-BE49-F238E27FC236}">
                <a16:creationId xmlns:a16="http://schemas.microsoft.com/office/drawing/2014/main" id="{33000397-2CCA-4747-8472-EE41CDE62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186" y="9361888"/>
            <a:ext cx="401206" cy="399306"/>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1pPr>
    <a:lvl2pPr marL="4572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2pPr>
    <a:lvl3pPr marL="9144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3pPr>
    <a:lvl4pPr marL="1371600" algn="l" defTabSz="914400" rtl="0" eaLnBrk="1" latinLnBrk="0" hangingPunct="1">
      <a:defRPr lang="en-GB" sz="1000" kern="1200" noProof="0" dirty="0">
        <a:solidFill>
          <a:schemeClr val="tx1"/>
        </a:solidFill>
        <a:latin typeface="Barlow" panose="020B0604020202020204" pitchFamily="34" charset="0"/>
        <a:ea typeface="+mn-ea"/>
        <a:cs typeface="+mn-cs"/>
      </a:defRPr>
    </a:lvl4pPr>
    <a:lvl5pPr marL="1828800" algn="l" defTabSz="914400" rtl="0" eaLnBrk="1" latinLnBrk="0" hangingPunct="1">
      <a:defRPr sz="1200" kern="1200">
        <a:solidFill>
          <a:schemeClr val="tx1"/>
        </a:solidFill>
        <a:latin typeface="Barlow"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a:t>
            </a:fld>
            <a:endParaRPr lang="en-GB"/>
          </a:p>
        </p:txBody>
      </p:sp>
    </p:spTree>
    <p:extLst>
      <p:ext uri="{BB962C8B-B14F-4D97-AF65-F5344CB8AC3E}">
        <p14:creationId xmlns:p14="http://schemas.microsoft.com/office/powerpoint/2010/main" val="173520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93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26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59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30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676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745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607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5834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036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347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100603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117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6500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643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373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955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6043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891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395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4753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035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a:t>
            </a:fld>
            <a:endParaRPr lang="en-GB"/>
          </a:p>
        </p:txBody>
      </p:sp>
    </p:spTree>
    <p:extLst>
      <p:ext uri="{BB962C8B-B14F-4D97-AF65-F5344CB8AC3E}">
        <p14:creationId xmlns:p14="http://schemas.microsoft.com/office/powerpoint/2010/main" val="93331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7116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16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7571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6317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693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6683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2092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1889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5813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46</a:t>
            </a:fld>
            <a:endParaRPr lang="en-GB"/>
          </a:p>
        </p:txBody>
      </p:sp>
    </p:spTree>
    <p:extLst>
      <p:ext uri="{BB962C8B-B14F-4D97-AF65-F5344CB8AC3E}">
        <p14:creationId xmlns:p14="http://schemas.microsoft.com/office/powerpoint/2010/main" val="392856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177281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00695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190625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9</a:t>
            </a:fld>
            <a:endParaRPr lang="en-GB"/>
          </a:p>
        </p:txBody>
      </p:sp>
    </p:spTree>
    <p:extLst>
      <p:ext uri="{BB962C8B-B14F-4D97-AF65-F5344CB8AC3E}">
        <p14:creationId xmlns:p14="http://schemas.microsoft.com/office/powerpoint/2010/main" val="301922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10</a:t>
            </a:fld>
            <a:endParaRPr lang="en-GB"/>
          </a:p>
        </p:txBody>
      </p:sp>
    </p:spTree>
    <p:extLst>
      <p:ext uri="{BB962C8B-B14F-4D97-AF65-F5344CB8AC3E}">
        <p14:creationId xmlns:p14="http://schemas.microsoft.com/office/powerpoint/2010/main" val="341808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704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9520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4002244516"/>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7760602"/>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4877096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15006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358770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837128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769651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40734272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6436669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63012458"/>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252498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99844960"/>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97826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21418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950832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9183614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7146194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784072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8965465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54977285"/>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3207319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9004085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799258237"/>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070872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3776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6069509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43083853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60811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4046957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740852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81133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spTree>
    <p:extLst>
      <p:ext uri="{BB962C8B-B14F-4D97-AF65-F5344CB8AC3E}">
        <p14:creationId xmlns:p14="http://schemas.microsoft.com/office/powerpoint/2010/main" val="28709099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5969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242401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6636598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149838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7721630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2267556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184293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4798825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23027922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1660964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197593315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279589272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0014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453540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93381720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91744404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29302401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960890547"/>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22722291"/>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92966315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8688176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89757375"/>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795121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775571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77644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4244889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1443677751"/>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963666708"/>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320077894"/>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10585102"/>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5325491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544253272"/>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684912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96957825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24746090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26921536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158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Espace réservé du pied de page 4">
            <a:extLst>
              <a:ext uri="{FF2B5EF4-FFF2-40B4-BE49-F238E27FC236}">
                <a16:creationId xmlns:a16="http://schemas.microsoft.com/office/drawing/2014/main" id="{6F091BAF-E9B6-458B-8B30-6AE60E0C7A17}"/>
              </a:ext>
            </a:extLst>
          </p:cNvPr>
          <p:cNvSpPr txBox="1">
            <a:spLocks/>
          </p:cNvSpPr>
          <p:nvPr userDrawn="1"/>
        </p:nvSpPr>
        <p:spPr>
          <a:xfrm>
            <a:off x="741600" y="6551318"/>
            <a:ext cx="31691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latin typeface="Arial" panose="020B0604020202020204" pitchFamily="34" charset="0"/>
                <a:cs typeface="Arial" panose="020B0604020202020204" pitchFamily="34" charset="0"/>
              </a:rPr>
              <a:t>Maternity Services Survey | 2023 | R1H | Barts Health NHS Trust</a:t>
            </a:r>
          </a:p>
        </p:txBody>
      </p:sp>
    </p:spTree>
    <p:extLst>
      <p:ext uri="{BB962C8B-B14F-4D97-AF65-F5344CB8AC3E}">
        <p14:creationId xmlns:p14="http://schemas.microsoft.com/office/powerpoint/2010/main" val="1361935542"/>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33503607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707131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Slide Number Placeholder 15">
            <a:extLst>
              <a:ext uri="{FF2B5EF4-FFF2-40B4-BE49-F238E27FC236}">
                <a16:creationId xmlns:a16="http://schemas.microsoft.com/office/drawing/2014/main" id="{AE74F52E-C753-0A9D-40B7-2DAA9503EB88}"/>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Espace réservé du pied de page 4">
            <a:extLst>
              <a:ext uri="{FF2B5EF4-FFF2-40B4-BE49-F238E27FC236}">
                <a16:creationId xmlns:a16="http://schemas.microsoft.com/office/drawing/2014/main" id="{56DFFA34-B591-354C-5476-052A290515FB}"/>
              </a:ext>
            </a:extLst>
          </p:cNvPr>
          <p:cNvSpPr txBox="1">
            <a:spLocks/>
          </p:cNvSpPr>
          <p:nvPr userDrawn="1"/>
        </p:nvSpPr>
        <p:spPr>
          <a:xfrm>
            <a:off x="817200" y="6515735"/>
            <a:ext cx="37878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F9FDFA"/>
                </a:solidFill>
              </a:rPr>
              <a:t>© Ipsos | National Diabetes Experience Survey ICS </a:t>
            </a:r>
            <a:r>
              <a:rPr lang="en-US" sz="800" dirty="0" err="1">
                <a:solidFill>
                  <a:srgbClr val="F9FDFA"/>
                </a:solidFill>
              </a:rPr>
              <a:t>Slidepacks</a:t>
            </a:r>
            <a:r>
              <a:rPr lang="en-US" sz="800" dirty="0">
                <a:solidFill>
                  <a:srgbClr val="F9FDFA"/>
                </a:solidFill>
              </a:rPr>
              <a:t> | Version 1 | Public</a:t>
            </a:r>
          </a:p>
        </p:txBody>
      </p:sp>
    </p:spTree>
    <p:extLst>
      <p:ext uri="{BB962C8B-B14F-4D97-AF65-F5344CB8AC3E}">
        <p14:creationId xmlns:p14="http://schemas.microsoft.com/office/powerpoint/2010/main" val="316822615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238657972"/>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17" name="Slide Number Placeholder 15">
            <a:extLst>
              <a:ext uri="{FF2B5EF4-FFF2-40B4-BE49-F238E27FC236}">
                <a16:creationId xmlns:a16="http://schemas.microsoft.com/office/drawing/2014/main" id="{76D6A3BB-2C2E-3346-27D5-D76100A401A7}"/>
              </a:ext>
            </a:extLst>
          </p:cNvPr>
          <p:cNvSpPr>
            <a:spLocks noGrp="1"/>
          </p:cNvSpPr>
          <p:nvPr>
            <p:ph type="sldNum" sz="quarter" idx="4"/>
          </p:nvPr>
        </p:nvSpPr>
        <p:spPr>
          <a:xfrm>
            <a:off x="437230" y="6428709"/>
            <a:ext cx="236538" cy="215444"/>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78F1C028-7A3E-4969-9510-71EDAD1386A0}" type="slidenum">
              <a:rPr lang="en-GB" smtClean="0"/>
              <a:pPr/>
              <a:t>‹#›</a:t>
            </a:fld>
            <a:endParaRPr lang="en-GB"/>
          </a:p>
        </p:txBody>
      </p:sp>
    </p:spTree>
    <p:extLst>
      <p:ext uri="{BB962C8B-B14F-4D97-AF65-F5344CB8AC3E}">
        <p14:creationId xmlns:p14="http://schemas.microsoft.com/office/powerpoint/2010/main" val="2673662579"/>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83776732"/>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79634680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392556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47072972"/>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399123"/>
            <a:ext cx="3049406"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73507843"/>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
        <p:nvSpPr>
          <p:cNvPr id="2" name="Slide Number Placeholder 15">
            <a:extLst>
              <a:ext uri="{FF2B5EF4-FFF2-40B4-BE49-F238E27FC236}">
                <a16:creationId xmlns:a16="http://schemas.microsoft.com/office/drawing/2014/main" id="{2B372B2C-F8E0-B751-22C0-F1EED6BCF06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b="0" smtClean="0"/>
              <a:pPr/>
              <a:t>‹#›</a:t>
            </a:fld>
            <a:r>
              <a:rPr lang="en-GB"/>
              <a:t> </a:t>
            </a:r>
          </a:p>
        </p:txBody>
      </p:sp>
    </p:spTree>
    <p:extLst>
      <p:ext uri="{BB962C8B-B14F-4D97-AF65-F5344CB8AC3E}">
        <p14:creationId xmlns:p14="http://schemas.microsoft.com/office/powerpoint/2010/main" val="955934396"/>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448278060"/>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8839602"/>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335064405"/>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652641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8666785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287095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9038359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1579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876193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0540270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61587785"/>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183759"/>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90655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89377966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227292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4422557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25928485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1668180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10584935"/>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785746354"/>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51862243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0069849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9227075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076826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661855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9703775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750861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2767677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4423227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a:solidFill>
            <a:srgbClr val="005EB8"/>
          </a:solidFill>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grp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grp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7" name="Slide Number Placeholder 15">
            <a:extLst>
              <a:ext uri="{FF2B5EF4-FFF2-40B4-BE49-F238E27FC236}">
                <a16:creationId xmlns:a16="http://schemas.microsoft.com/office/drawing/2014/main" id="{2832196E-E99D-9700-404F-8C3A3AC54B0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89B1B0CA-46FD-4F22-8D97-663A9EEF6383}" type="slidenum">
              <a:rPr lang="en-GB" smtClean="0"/>
              <a:pPr/>
              <a:t>‹#›</a:t>
            </a:fld>
            <a:r>
              <a:rPr lang="en-GB"/>
              <a:t> </a:t>
            </a:r>
          </a:p>
        </p:txBody>
      </p:sp>
    </p:spTree>
    <p:extLst>
      <p:ext uri="{BB962C8B-B14F-4D97-AF65-F5344CB8AC3E}">
        <p14:creationId xmlns:p14="http://schemas.microsoft.com/office/powerpoint/2010/main" val="4089395696"/>
      </p:ext>
    </p:extLst>
  </p:cSld>
  <p:clrMapOvr>
    <a:masterClrMapping/>
  </p:clrMapOvr>
  <p:hf hdr="0" ftr="0" dt="0"/>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144341925"/>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40316585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765815355"/>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6858944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33709413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724791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1494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7078752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5637721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9699121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70401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271971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GP Patient Survey 2023 ICS Slidepacks | Version 1 | Public</a:t>
            </a:r>
          </a:p>
        </p:txBody>
      </p:sp>
    </p:spTree>
    <p:extLst>
      <p:ext uri="{BB962C8B-B14F-4D97-AF65-F5344CB8AC3E}">
        <p14:creationId xmlns:p14="http://schemas.microsoft.com/office/powerpoint/2010/main" val="16169262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60400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GP Patient Survey 2023 ICS Slidepacks | Version 1 | Public</a:t>
            </a:r>
          </a:p>
        </p:txBody>
      </p:sp>
    </p:spTree>
    <p:extLst>
      <p:ext uri="{BB962C8B-B14F-4D97-AF65-F5344CB8AC3E}">
        <p14:creationId xmlns:p14="http://schemas.microsoft.com/office/powerpoint/2010/main" val="11025319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386437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3583862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03926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571890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5128686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6435330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266189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1137331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4923295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98723409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11972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93455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87535466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48278508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35587818"/>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8389469"/>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2790934437"/>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33638674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731322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410185"/>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8744695"/>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77149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514632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030285905"/>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333238822"/>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883986184"/>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1184028554"/>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8161742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9808552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9905962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87540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0338181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28943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2738436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357167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576391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2630094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04222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5963939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745890781"/>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6981719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08485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82306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33070096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19597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081270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14445376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1485573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89942377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4503117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4" name="Espace réservé du pied de page 4">
            <a:extLst>
              <a:ext uri="{FF2B5EF4-FFF2-40B4-BE49-F238E27FC236}">
                <a16:creationId xmlns:a16="http://schemas.microsoft.com/office/drawing/2014/main" id="{8B85074C-AB51-0A4F-5883-01DA2C7E5DBD}"/>
              </a:ext>
            </a:extLst>
          </p:cNvPr>
          <p:cNvSpPr txBox="1">
            <a:spLocks/>
          </p:cNvSpPr>
          <p:nvPr userDrawn="1"/>
        </p:nvSpPr>
        <p:spPr>
          <a:xfrm>
            <a:off x="45000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COVENTRY AND WARWICKSHIRE INTEGRATED CARE SYSTEM | Public</a:t>
            </a:r>
          </a:p>
        </p:txBody>
      </p:sp>
    </p:spTree>
    <p:extLst>
      <p:ext uri="{BB962C8B-B14F-4D97-AF65-F5344CB8AC3E}">
        <p14:creationId xmlns:p14="http://schemas.microsoft.com/office/powerpoint/2010/main" val="1306074245"/>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332438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7436044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98085172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339237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331260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051571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21479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57187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36653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3372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207826419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979487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69145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625434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158820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34686063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8702909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94825306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73527695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357242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11846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54800655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347853734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021871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4245365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35252873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57127915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25792874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9490249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5248399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5621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01124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44564150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241128388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08895376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410027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311230097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6920407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4028858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672510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163317469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474839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093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07784955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7254382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12798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33799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Espace réservé du pied de page 4">
            <a:extLst>
              <a:ext uri="{FF2B5EF4-FFF2-40B4-BE49-F238E27FC236}">
                <a16:creationId xmlns:a16="http://schemas.microsoft.com/office/drawing/2014/main" id="{BD62EE86-031F-33D5-B3F3-7686DECC4548}"/>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COVENTRY AND WARWICKSHIRE INTEGRATED CARE SYSTEM | Public</a:t>
            </a:r>
          </a:p>
        </p:txBody>
      </p:sp>
    </p:spTree>
    <p:extLst>
      <p:ext uri="{BB962C8B-B14F-4D97-AF65-F5344CB8AC3E}">
        <p14:creationId xmlns:p14="http://schemas.microsoft.com/office/powerpoint/2010/main" val="59228985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447804454"/>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3" name="Slide Number Placeholder 15">
            <a:extLst>
              <a:ext uri="{FF2B5EF4-FFF2-40B4-BE49-F238E27FC236}">
                <a16:creationId xmlns:a16="http://schemas.microsoft.com/office/drawing/2014/main" id="{224E44C9-8B82-63D7-8A0D-63F5DB3A815B}"/>
              </a:ext>
            </a:extLst>
          </p:cNvPr>
          <p:cNvSpPr>
            <a:spLocks noGrp="1"/>
          </p:cNvSpPr>
          <p:nvPr>
            <p:ph type="sldNum" sz="quarter" idx="4"/>
          </p:nvPr>
        </p:nvSpPr>
        <p:spPr>
          <a:xfrm>
            <a:off x="450000" y="6508504"/>
            <a:ext cx="153294" cy="137572"/>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129740297"/>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0960625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28168165"/>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0618683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4132650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753746599"/>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193895033"/>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989312123"/>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67273559"/>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5730644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043277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66289248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100328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524978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088996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5159827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7.xml"/><Relationship Id="rId21" Type="http://schemas.openxmlformats.org/officeDocument/2006/relationships/slideLayout" Target="../slideLayouts/slideLayout102.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63" Type="http://schemas.openxmlformats.org/officeDocument/2006/relationships/slideLayout" Target="../slideLayouts/slideLayout144.xml"/><Relationship Id="rId68" Type="http://schemas.openxmlformats.org/officeDocument/2006/relationships/slideLayout" Target="../slideLayouts/slideLayout149.xml"/><Relationship Id="rId84" Type="http://schemas.openxmlformats.org/officeDocument/2006/relationships/image" Target="../media/image1.png"/><Relationship Id="rId16" Type="http://schemas.openxmlformats.org/officeDocument/2006/relationships/slideLayout" Target="../slideLayouts/slideLayout97.xml"/><Relationship Id="rId11" Type="http://schemas.openxmlformats.org/officeDocument/2006/relationships/slideLayout" Target="../slideLayouts/slideLayout92.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53" Type="http://schemas.openxmlformats.org/officeDocument/2006/relationships/slideLayout" Target="../slideLayouts/slideLayout134.xml"/><Relationship Id="rId58" Type="http://schemas.openxmlformats.org/officeDocument/2006/relationships/slideLayout" Target="../slideLayouts/slideLayout139.xml"/><Relationship Id="rId74" Type="http://schemas.openxmlformats.org/officeDocument/2006/relationships/slideLayout" Target="../slideLayouts/slideLayout155.xml"/><Relationship Id="rId79" Type="http://schemas.openxmlformats.org/officeDocument/2006/relationships/slideLayout" Target="../slideLayouts/slideLayout160.xml"/><Relationship Id="rId5" Type="http://schemas.openxmlformats.org/officeDocument/2006/relationships/slideLayout" Target="../slideLayouts/slideLayout86.xml"/><Relationship Id="rId61" Type="http://schemas.openxmlformats.org/officeDocument/2006/relationships/slideLayout" Target="../slideLayouts/slideLayout142.xml"/><Relationship Id="rId82" Type="http://schemas.openxmlformats.org/officeDocument/2006/relationships/slideLayout" Target="../slideLayouts/slideLayout163.xml"/><Relationship Id="rId19" Type="http://schemas.openxmlformats.org/officeDocument/2006/relationships/slideLayout" Target="../slideLayouts/slideLayout10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56" Type="http://schemas.openxmlformats.org/officeDocument/2006/relationships/slideLayout" Target="../slideLayouts/slideLayout137.xml"/><Relationship Id="rId64" Type="http://schemas.openxmlformats.org/officeDocument/2006/relationships/slideLayout" Target="../slideLayouts/slideLayout145.xml"/><Relationship Id="rId69" Type="http://schemas.openxmlformats.org/officeDocument/2006/relationships/slideLayout" Target="../slideLayouts/slideLayout150.xml"/><Relationship Id="rId77" Type="http://schemas.openxmlformats.org/officeDocument/2006/relationships/slideLayout" Target="../slideLayouts/slideLayout158.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72" Type="http://schemas.openxmlformats.org/officeDocument/2006/relationships/slideLayout" Target="../slideLayouts/slideLayout153.xml"/><Relationship Id="rId80" Type="http://schemas.openxmlformats.org/officeDocument/2006/relationships/slideLayout" Target="../slideLayouts/slideLayout161.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slideLayout" Target="../slideLayouts/slideLayout140.xml"/><Relationship Id="rId67" Type="http://schemas.openxmlformats.org/officeDocument/2006/relationships/slideLayout" Target="../slideLayouts/slideLayout148.xml"/><Relationship Id="rId20" Type="http://schemas.openxmlformats.org/officeDocument/2006/relationships/slideLayout" Target="../slideLayouts/slideLayout101.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openxmlformats.org/officeDocument/2006/relationships/slideLayout" Target="../slideLayouts/slideLayout143.xml"/><Relationship Id="rId70" Type="http://schemas.openxmlformats.org/officeDocument/2006/relationships/slideLayout" Target="../slideLayouts/slideLayout151.xml"/><Relationship Id="rId75" Type="http://schemas.openxmlformats.org/officeDocument/2006/relationships/slideLayout" Target="../slideLayouts/slideLayout156.xml"/><Relationship Id="rId83" Type="http://schemas.openxmlformats.org/officeDocument/2006/relationships/theme" Target="../theme/theme2.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 Id="rId10" Type="http://schemas.openxmlformats.org/officeDocument/2006/relationships/slideLayout" Target="../slideLayouts/slideLayout91.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slideLayout" Target="../slideLayouts/slideLayout141.xml"/><Relationship Id="rId65" Type="http://schemas.openxmlformats.org/officeDocument/2006/relationships/slideLayout" Target="../slideLayouts/slideLayout146.xml"/><Relationship Id="rId73" Type="http://schemas.openxmlformats.org/officeDocument/2006/relationships/slideLayout" Target="../slideLayouts/slideLayout154.xml"/><Relationship Id="rId78" Type="http://schemas.openxmlformats.org/officeDocument/2006/relationships/slideLayout" Target="../slideLayouts/slideLayout159.xml"/><Relationship Id="rId81" Type="http://schemas.openxmlformats.org/officeDocument/2006/relationships/slideLayout" Target="../slideLayouts/slideLayout16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9" Type="http://schemas.openxmlformats.org/officeDocument/2006/relationships/slideLayout" Target="../slideLayouts/slideLayout120.xml"/><Relationship Id="rId34" Type="http://schemas.openxmlformats.org/officeDocument/2006/relationships/slideLayout" Target="../slideLayouts/slideLayout115.xml"/><Relationship Id="rId50" Type="http://schemas.openxmlformats.org/officeDocument/2006/relationships/slideLayout" Target="../slideLayouts/slideLayout131.xml"/><Relationship Id="rId55" Type="http://schemas.openxmlformats.org/officeDocument/2006/relationships/slideLayout" Target="../slideLayouts/slideLayout136.xml"/><Relationship Id="rId76" Type="http://schemas.openxmlformats.org/officeDocument/2006/relationships/slideLayout" Target="../slideLayouts/slideLayout157.xml"/><Relationship Id="rId7" Type="http://schemas.openxmlformats.org/officeDocument/2006/relationships/slideLayout" Target="../slideLayouts/slideLayout88.xml"/><Relationship Id="rId71" Type="http://schemas.openxmlformats.org/officeDocument/2006/relationships/slideLayout" Target="../slideLayouts/slideLayout152.xml"/><Relationship Id="rId2" Type="http://schemas.openxmlformats.org/officeDocument/2006/relationships/slideLayout" Target="../slideLayouts/slideLayout83.xml"/><Relationship Id="rId29" Type="http://schemas.openxmlformats.org/officeDocument/2006/relationships/slideLayout" Target="../slideLayouts/slideLayout110.xml"/><Relationship Id="rId24" Type="http://schemas.openxmlformats.org/officeDocument/2006/relationships/slideLayout" Target="../slideLayouts/slideLayout105.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66" Type="http://schemas.openxmlformats.org/officeDocument/2006/relationships/slideLayout" Target="../slideLayouts/slideLayout147.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89.xml"/><Relationship Id="rId21" Type="http://schemas.openxmlformats.org/officeDocument/2006/relationships/slideLayout" Target="../slideLayouts/slideLayout184.xml"/><Relationship Id="rId42" Type="http://schemas.openxmlformats.org/officeDocument/2006/relationships/slideLayout" Target="../slideLayouts/slideLayout205.xml"/><Relationship Id="rId47" Type="http://schemas.openxmlformats.org/officeDocument/2006/relationships/slideLayout" Target="../slideLayouts/slideLayout210.xml"/><Relationship Id="rId63" Type="http://schemas.openxmlformats.org/officeDocument/2006/relationships/slideLayout" Target="../slideLayouts/slideLayout226.xml"/><Relationship Id="rId68" Type="http://schemas.openxmlformats.org/officeDocument/2006/relationships/slideLayout" Target="../slideLayouts/slideLayout231.xml"/><Relationship Id="rId16" Type="http://schemas.openxmlformats.org/officeDocument/2006/relationships/slideLayout" Target="../slideLayouts/slideLayout179.xml"/><Relationship Id="rId11" Type="http://schemas.openxmlformats.org/officeDocument/2006/relationships/slideLayout" Target="../slideLayouts/slideLayout174.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53" Type="http://schemas.openxmlformats.org/officeDocument/2006/relationships/slideLayout" Target="../slideLayouts/slideLayout216.xml"/><Relationship Id="rId58" Type="http://schemas.openxmlformats.org/officeDocument/2006/relationships/slideLayout" Target="../slideLayouts/slideLayout221.xml"/><Relationship Id="rId74" Type="http://schemas.openxmlformats.org/officeDocument/2006/relationships/slideLayout" Target="../slideLayouts/slideLayout237.xml"/><Relationship Id="rId79" Type="http://schemas.openxmlformats.org/officeDocument/2006/relationships/slideLayout" Target="../slideLayouts/slideLayout242.xml"/><Relationship Id="rId5" Type="http://schemas.openxmlformats.org/officeDocument/2006/relationships/slideLayout" Target="../slideLayouts/slideLayout168.xml"/><Relationship Id="rId61" Type="http://schemas.openxmlformats.org/officeDocument/2006/relationships/slideLayout" Target="../slideLayouts/slideLayout224.xml"/><Relationship Id="rId82" Type="http://schemas.openxmlformats.org/officeDocument/2006/relationships/image" Target="../media/image1.png"/><Relationship Id="rId19" Type="http://schemas.openxmlformats.org/officeDocument/2006/relationships/slideLayout" Target="../slideLayouts/slideLayout18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 Id="rId43" Type="http://schemas.openxmlformats.org/officeDocument/2006/relationships/slideLayout" Target="../slideLayouts/slideLayout206.xml"/><Relationship Id="rId48" Type="http://schemas.openxmlformats.org/officeDocument/2006/relationships/slideLayout" Target="../slideLayouts/slideLayout211.xml"/><Relationship Id="rId56" Type="http://schemas.openxmlformats.org/officeDocument/2006/relationships/slideLayout" Target="../slideLayouts/slideLayout219.xml"/><Relationship Id="rId64" Type="http://schemas.openxmlformats.org/officeDocument/2006/relationships/slideLayout" Target="../slideLayouts/slideLayout227.xml"/><Relationship Id="rId69" Type="http://schemas.openxmlformats.org/officeDocument/2006/relationships/slideLayout" Target="../slideLayouts/slideLayout232.xml"/><Relationship Id="rId77" Type="http://schemas.openxmlformats.org/officeDocument/2006/relationships/slideLayout" Target="../slideLayouts/slideLayout240.xml"/><Relationship Id="rId8" Type="http://schemas.openxmlformats.org/officeDocument/2006/relationships/slideLayout" Target="../slideLayouts/slideLayout171.xml"/><Relationship Id="rId51" Type="http://schemas.openxmlformats.org/officeDocument/2006/relationships/slideLayout" Target="../slideLayouts/slideLayout214.xml"/><Relationship Id="rId72" Type="http://schemas.openxmlformats.org/officeDocument/2006/relationships/slideLayout" Target="../slideLayouts/slideLayout235.xml"/><Relationship Id="rId80" Type="http://schemas.openxmlformats.org/officeDocument/2006/relationships/slideLayout" Target="../slideLayouts/slideLayout243.xml"/><Relationship Id="rId3" Type="http://schemas.openxmlformats.org/officeDocument/2006/relationships/slideLayout" Target="../slideLayouts/slideLayout166.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slideLayout" Target="../slideLayouts/slideLayout201.xml"/><Relationship Id="rId46" Type="http://schemas.openxmlformats.org/officeDocument/2006/relationships/slideLayout" Target="../slideLayouts/slideLayout209.xml"/><Relationship Id="rId59" Type="http://schemas.openxmlformats.org/officeDocument/2006/relationships/slideLayout" Target="../slideLayouts/slideLayout222.xml"/><Relationship Id="rId67" Type="http://schemas.openxmlformats.org/officeDocument/2006/relationships/slideLayout" Target="../slideLayouts/slideLayout230.xml"/><Relationship Id="rId20" Type="http://schemas.openxmlformats.org/officeDocument/2006/relationships/slideLayout" Target="../slideLayouts/slideLayout183.xml"/><Relationship Id="rId41" Type="http://schemas.openxmlformats.org/officeDocument/2006/relationships/slideLayout" Target="../slideLayouts/slideLayout204.xml"/><Relationship Id="rId54" Type="http://schemas.openxmlformats.org/officeDocument/2006/relationships/slideLayout" Target="../slideLayouts/slideLayout217.xml"/><Relationship Id="rId62" Type="http://schemas.openxmlformats.org/officeDocument/2006/relationships/slideLayout" Target="../slideLayouts/slideLayout225.xml"/><Relationship Id="rId70" Type="http://schemas.openxmlformats.org/officeDocument/2006/relationships/slideLayout" Target="../slideLayouts/slideLayout233.xml"/><Relationship Id="rId75" Type="http://schemas.openxmlformats.org/officeDocument/2006/relationships/slideLayout" Target="../slideLayouts/slideLayout238.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49" Type="http://schemas.openxmlformats.org/officeDocument/2006/relationships/slideLayout" Target="../slideLayouts/slideLayout212.xml"/><Relationship Id="rId57" Type="http://schemas.openxmlformats.org/officeDocument/2006/relationships/slideLayout" Target="../slideLayouts/slideLayout220.xml"/><Relationship Id="rId10" Type="http://schemas.openxmlformats.org/officeDocument/2006/relationships/slideLayout" Target="../slideLayouts/slideLayout173.xml"/><Relationship Id="rId31" Type="http://schemas.openxmlformats.org/officeDocument/2006/relationships/slideLayout" Target="../slideLayouts/slideLayout194.xml"/><Relationship Id="rId44" Type="http://schemas.openxmlformats.org/officeDocument/2006/relationships/slideLayout" Target="../slideLayouts/slideLayout207.xml"/><Relationship Id="rId52" Type="http://schemas.openxmlformats.org/officeDocument/2006/relationships/slideLayout" Target="../slideLayouts/slideLayout215.xml"/><Relationship Id="rId60" Type="http://schemas.openxmlformats.org/officeDocument/2006/relationships/slideLayout" Target="../slideLayouts/slideLayout223.xml"/><Relationship Id="rId65" Type="http://schemas.openxmlformats.org/officeDocument/2006/relationships/slideLayout" Target="../slideLayouts/slideLayout228.xml"/><Relationship Id="rId73" Type="http://schemas.openxmlformats.org/officeDocument/2006/relationships/slideLayout" Target="../slideLayouts/slideLayout236.xml"/><Relationship Id="rId78" Type="http://schemas.openxmlformats.org/officeDocument/2006/relationships/slideLayout" Target="../slideLayouts/slideLayout241.xml"/><Relationship Id="rId81" Type="http://schemas.openxmlformats.org/officeDocument/2006/relationships/theme" Target="../theme/theme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39" Type="http://schemas.openxmlformats.org/officeDocument/2006/relationships/slideLayout" Target="../slideLayouts/slideLayout202.xml"/><Relationship Id="rId34" Type="http://schemas.openxmlformats.org/officeDocument/2006/relationships/slideLayout" Target="../slideLayouts/slideLayout197.xml"/><Relationship Id="rId50" Type="http://schemas.openxmlformats.org/officeDocument/2006/relationships/slideLayout" Target="../slideLayouts/slideLayout213.xml"/><Relationship Id="rId55" Type="http://schemas.openxmlformats.org/officeDocument/2006/relationships/slideLayout" Target="../slideLayouts/slideLayout218.xml"/><Relationship Id="rId76" Type="http://schemas.openxmlformats.org/officeDocument/2006/relationships/slideLayout" Target="../slideLayouts/slideLayout239.xml"/><Relationship Id="rId7" Type="http://schemas.openxmlformats.org/officeDocument/2006/relationships/slideLayout" Target="../slideLayouts/slideLayout170.xml"/><Relationship Id="rId71" Type="http://schemas.openxmlformats.org/officeDocument/2006/relationships/slideLayout" Target="../slideLayouts/slideLayout234.xml"/><Relationship Id="rId2" Type="http://schemas.openxmlformats.org/officeDocument/2006/relationships/slideLayout" Target="../slideLayouts/slideLayout165.xml"/><Relationship Id="rId29" Type="http://schemas.openxmlformats.org/officeDocument/2006/relationships/slideLayout" Target="../slideLayouts/slideLayout192.xml"/><Relationship Id="rId24" Type="http://schemas.openxmlformats.org/officeDocument/2006/relationships/slideLayout" Target="../slideLayouts/slideLayout187.xml"/><Relationship Id="rId40" Type="http://schemas.openxmlformats.org/officeDocument/2006/relationships/slideLayout" Target="../slideLayouts/slideLayout203.xml"/><Relationship Id="rId45" Type="http://schemas.openxmlformats.org/officeDocument/2006/relationships/slideLayout" Target="../slideLayouts/slideLayout208.xml"/><Relationship Id="rId66" Type="http://schemas.openxmlformats.org/officeDocument/2006/relationships/slideLayout" Target="../slideLayouts/slideLayout2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3">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36A15FD1-9802-2A4B-3979-D29425AD6834}"/>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COVENTRY AND WARWICKSHIRE INTEGRATED CARE SYSTEM | Public</a:t>
            </a:r>
          </a:p>
        </p:txBody>
      </p:sp>
    </p:spTree>
    <p:extLst>
      <p:ext uri="{BB962C8B-B14F-4D97-AF65-F5344CB8AC3E}">
        <p14:creationId xmlns:p14="http://schemas.microsoft.com/office/powerpoint/2010/main" val="3928346327"/>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 id="2147484461" r:id="rId15"/>
    <p:sldLayoutId id="2147484462" r:id="rId16"/>
    <p:sldLayoutId id="2147484463" r:id="rId17"/>
    <p:sldLayoutId id="2147484464" r:id="rId18"/>
    <p:sldLayoutId id="2147484465" r:id="rId19"/>
    <p:sldLayoutId id="2147484466" r:id="rId20"/>
    <p:sldLayoutId id="2147484467" r:id="rId21"/>
    <p:sldLayoutId id="2147484468" r:id="rId22"/>
    <p:sldLayoutId id="2147484469" r:id="rId23"/>
    <p:sldLayoutId id="2147484470" r:id="rId24"/>
    <p:sldLayoutId id="2147484471" r:id="rId25"/>
    <p:sldLayoutId id="2147484472" r:id="rId26"/>
    <p:sldLayoutId id="2147484473" r:id="rId27"/>
    <p:sldLayoutId id="2147484474" r:id="rId28"/>
    <p:sldLayoutId id="2147484475" r:id="rId29"/>
    <p:sldLayoutId id="2147484476" r:id="rId30"/>
    <p:sldLayoutId id="2147484477" r:id="rId31"/>
    <p:sldLayoutId id="2147484478" r:id="rId32"/>
    <p:sldLayoutId id="2147484479" r:id="rId33"/>
    <p:sldLayoutId id="2147484480" r:id="rId34"/>
    <p:sldLayoutId id="2147484481" r:id="rId35"/>
    <p:sldLayoutId id="2147484482" r:id="rId36"/>
    <p:sldLayoutId id="2147484483" r:id="rId37"/>
    <p:sldLayoutId id="2147484484" r:id="rId38"/>
    <p:sldLayoutId id="2147484485" r:id="rId39"/>
    <p:sldLayoutId id="2147484486" r:id="rId40"/>
    <p:sldLayoutId id="2147484487" r:id="rId41"/>
    <p:sldLayoutId id="2147484488" r:id="rId42"/>
    <p:sldLayoutId id="2147484489" r:id="rId43"/>
    <p:sldLayoutId id="2147484490" r:id="rId44"/>
    <p:sldLayoutId id="2147484491" r:id="rId45"/>
    <p:sldLayoutId id="2147484492" r:id="rId46"/>
    <p:sldLayoutId id="2147484494" r:id="rId47"/>
    <p:sldLayoutId id="2147484495" r:id="rId48"/>
    <p:sldLayoutId id="2147484496" r:id="rId49"/>
    <p:sldLayoutId id="2147484497" r:id="rId50"/>
    <p:sldLayoutId id="2147484498" r:id="rId51"/>
    <p:sldLayoutId id="2147484499" r:id="rId52"/>
    <p:sldLayoutId id="2147484500" r:id="rId53"/>
    <p:sldLayoutId id="2147484501" r:id="rId54"/>
    <p:sldLayoutId id="2147484502" r:id="rId55"/>
    <p:sldLayoutId id="2147484503" r:id="rId56"/>
    <p:sldLayoutId id="2147484504" r:id="rId57"/>
    <p:sldLayoutId id="2147484505" r:id="rId58"/>
    <p:sldLayoutId id="2147484506" r:id="rId59"/>
    <p:sldLayoutId id="2147484507" r:id="rId60"/>
    <p:sldLayoutId id="2147484508" r:id="rId61"/>
    <p:sldLayoutId id="2147484509" r:id="rId62"/>
    <p:sldLayoutId id="2147484510" r:id="rId63"/>
    <p:sldLayoutId id="2147484511" r:id="rId64"/>
    <p:sldLayoutId id="2147484512" r:id="rId65"/>
    <p:sldLayoutId id="2147484513" r:id="rId66"/>
    <p:sldLayoutId id="2147484514" r:id="rId67"/>
    <p:sldLayoutId id="2147484515" r:id="rId68"/>
    <p:sldLayoutId id="2147484516" r:id="rId69"/>
    <p:sldLayoutId id="2147484517" r:id="rId70"/>
    <p:sldLayoutId id="2147484518" r:id="rId71"/>
    <p:sldLayoutId id="2147484519" r:id="rId72"/>
    <p:sldLayoutId id="2147484520" r:id="rId73"/>
    <p:sldLayoutId id="2147484521" r:id="rId74"/>
    <p:sldLayoutId id="2147484522" r:id="rId75"/>
    <p:sldLayoutId id="2147484523" r:id="rId76"/>
    <p:sldLayoutId id="2147484524" r:id="rId77"/>
    <p:sldLayoutId id="2147484525" r:id="rId78"/>
    <p:sldLayoutId id="2147484526" r:id="rId79"/>
    <p:sldLayoutId id="2147484527" r:id="rId80"/>
    <p:sldLayoutId id="2147484528" r:id="rId81"/>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4">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5" name="Espace réservé du pied de page 4">
            <a:extLst>
              <a:ext uri="{FF2B5EF4-FFF2-40B4-BE49-F238E27FC236}">
                <a16:creationId xmlns:a16="http://schemas.microsoft.com/office/drawing/2014/main" id="{6E70EF7C-6F15-BF93-54AE-53A3C43887C0}"/>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COVENTRY AND WARWICKSHIRE INTEGRATED CARE SYSTEM | Public</a:t>
            </a:r>
          </a:p>
        </p:txBody>
      </p:sp>
    </p:spTree>
    <p:extLst>
      <p:ext uri="{BB962C8B-B14F-4D97-AF65-F5344CB8AC3E}">
        <p14:creationId xmlns:p14="http://schemas.microsoft.com/office/powerpoint/2010/main" val="2515600064"/>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 id="2147484571" r:id="rId42"/>
    <p:sldLayoutId id="2147484572" r:id="rId43"/>
    <p:sldLayoutId id="2147484573" r:id="rId44"/>
    <p:sldLayoutId id="2147484574" r:id="rId45"/>
    <p:sldLayoutId id="2147484575" r:id="rId46"/>
    <p:sldLayoutId id="2147484576" r:id="rId47"/>
    <p:sldLayoutId id="2147484577" r:id="rId48"/>
    <p:sldLayoutId id="2147484578" r:id="rId49"/>
    <p:sldLayoutId id="2147484579" r:id="rId50"/>
    <p:sldLayoutId id="2147484580" r:id="rId51"/>
    <p:sldLayoutId id="2147484581" r:id="rId52"/>
    <p:sldLayoutId id="2147484582" r:id="rId53"/>
    <p:sldLayoutId id="2147484583" r:id="rId54"/>
    <p:sldLayoutId id="2147484584" r:id="rId55"/>
    <p:sldLayoutId id="2147484585" r:id="rId56"/>
    <p:sldLayoutId id="2147484586" r:id="rId57"/>
    <p:sldLayoutId id="2147484587" r:id="rId58"/>
    <p:sldLayoutId id="2147484588" r:id="rId59"/>
    <p:sldLayoutId id="2147484589" r:id="rId60"/>
    <p:sldLayoutId id="2147484590" r:id="rId61"/>
    <p:sldLayoutId id="2147484591" r:id="rId62"/>
    <p:sldLayoutId id="2147484592" r:id="rId63"/>
    <p:sldLayoutId id="2147484593" r:id="rId64"/>
    <p:sldLayoutId id="2147484594" r:id="rId65"/>
    <p:sldLayoutId id="2147484595" r:id="rId66"/>
    <p:sldLayoutId id="2147484596" r:id="rId67"/>
    <p:sldLayoutId id="2147484597" r:id="rId68"/>
    <p:sldLayoutId id="2147484598" r:id="rId69"/>
    <p:sldLayoutId id="2147484599" r:id="rId70"/>
    <p:sldLayoutId id="2147484600" r:id="rId71"/>
    <p:sldLayoutId id="2147484601" r:id="rId72"/>
    <p:sldLayoutId id="2147484602" r:id="rId73"/>
    <p:sldLayoutId id="2147484603" r:id="rId74"/>
    <p:sldLayoutId id="2147484604" r:id="rId75"/>
    <p:sldLayoutId id="2147484605" r:id="rId76"/>
    <p:sldLayoutId id="2147484606" r:id="rId77"/>
    <p:sldLayoutId id="2147484607" r:id="rId78"/>
    <p:sldLayoutId id="2147484608" r:id="rId79"/>
    <p:sldLayoutId id="2147484609" r:id="rId80"/>
    <p:sldLayoutId id="2147484610" r:id="rId81"/>
    <p:sldLayoutId id="2147484611" r:id="rId82"/>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473AA174-5582-03F2-EFE7-EAC6D2CF198A}"/>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COVENTRY AND WARWICKSHIRE INTEGRATED CARE SYSTEM | Public</a:t>
            </a:r>
          </a:p>
        </p:txBody>
      </p:sp>
    </p:spTree>
    <p:extLst>
      <p:ext uri="{BB962C8B-B14F-4D97-AF65-F5344CB8AC3E}">
        <p14:creationId xmlns:p14="http://schemas.microsoft.com/office/powerpoint/2010/main" val="344276746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 id="2147484628" r:id="rId16"/>
    <p:sldLayoutId id="2147484629" r:id="rId17"/>
    <p:sldLayoutId id="2147484630" r:id="rId18"/>
    <p:sldLayoutId id="2147484631" r:id="rId19"/>
    <p:sldLayoutId id="2147484632" r:id="rId20"/>
    <p:sldLayoutId id="2147484633" r:id="rId21"/>
    <p:sldLayoutId id="2147484634" r:id="rId22"/>
    <p:sldLayoutId id="2147484635" r:id="rId23"/>
    <p:sldLayoutId id="2147484636" r:id="rId24"/>
    <p:sldLayoutId id="2147484637" r:id="rId25"/>
    <p:sldLayoutId id="2147484638" r:id="rId26"/>
    <p:sldLayoutId id="2147484639" r:id="rId27"/>
    <p:sldLayoutId id="2147484640" r:id="rId28"/>
    <p:sldLayoutId id="2147484641" r:id="rId29"/>
    <p:sldLayoutId id="2147484642" r:id="rId30"/>
    <p:sldLayoutId id="2147484643" r:id="rId31"/>
    <p:sldLayoutId id="2147484644" r:id="rId32"/>
    <p:sldLayoutId id="2147484645" r:id="rId33"/>
    <p:sldLayoutId id="2147484646" r:id="rId34"/>
    <p:sldLayoutId id="2147484647" r:id="rId35"/>
    <p:sldLayoutId id="2147484648" r:id="rId36"/>
    <p:sldLayoutId id="2147484649" r:id="rId37"/>
    <p:sldLayoutId id="2147484650" r:id="rId38"/>
    <p:sldLayoutId id="2147484651" r:id="rId39"/>
    <p:sldLayoutId id="2147484652" r:id="rId40"/>
    <p:sldLayoutId id="2147484653" r:id="rId41"/>
    <p:sldLayoutId id="2147484654" r:id="rId42"/>
    <p:sldLayoutId id="2147484655" r:id="rId43"/>
    <p:sldLayoutId id="2147484656" r:id="rId44"/>
    <p:sldLayoutId id="2147484657" r:id="rId45"/>
    <p:sldLayoutId id="2147484658" r:id="rId46"/>
    <p:sldLayoutId id="2147484659" r:id="rId47"/>
    <p:sldLayoutId id="2147484660" r:id="rId48"/>
    <p:sldLayoutId id="2147484661" r:id="rId49"/>
    <p:sldLayoutId id="2147484662" r:id="rId50"/>
    <p:sldLayoutId id="2147484663" r:id="rId51"/>
    <p:sldLayoutId id="2147484664" r:id="rId52"/>
    <p:sldLayoutId id="2147484665" r:id="rId53"/>
    <p:sldLayoutId id="2147484666" r:id="rId54"/>
    <p:sldLayoutId id="2147484667" r:id="rId55"/>
    <p:sldLayoutId id="2147484668" r:id="rId56"/>
    <p:sldLayoutId id="2147484669" r:id="rId57"/>
    <p:sldLayoutId id="2147484670" r:id="rId58"/>
    <p:sldLayoutId id="2147484671" r:id="rId59"/>
    <p:sldLayoutId id="2147484672" r:id="rId60"/>
    <p:sldLayoutId id="2147484673" r:id="rId61"/>
    <p:sldLayoutId id="2147484674" r:id="rId62"/>
    <p:sldLayoutId id="2147484675" r:id="rId63"/>
    <p:sldLayoutId id="2147484676" r:id="rId64"/>
    <p:sldLayoutId id="2147484677" r:id="rId65"/>
    <p:sldLayoutId id="2147484678" r:id="rId66"/>
    <p:sldLayoutId id="2147484679" r:id="rId67"/>
    <p:sldLayoutId id="2147484680" r:id="rId68"/>
    <p:sldLayoutId id="2147484681" r:id="rId69"/>
    <p:sldLayoutId id="2147484682" r:id="rId70"/>
    <p:sldLayoutId id="2147484683" r:id="rId71"/>
    <p:sldLayoutId id="2147484684" r:id="rId72"/>
    <p:sldLayoutId id="2147484685" r:id="rId73"/>
    <p:sldLayoutId id="2147484686" r:id="rId74"/>
    <p:sldLayoutId id="2147484687" r:id="rId75"/>
    <p:sldLayoutId id="2147484688" r:id="rId76"/>
    <p:sldLayoutId id="2147484689" r:id="rId77"/>
    <p:sldLayoutId id="2147484691" r:id="rId78"/>
    <p:sldLayoutId id="2147484692" r:id="rId79"/>
    <p:sldLayoutId id="2147484694" r:id="rId80"/>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92.xml"/><Relationship Id="rId5" Type="http://schemas.openxmlformats.org/officeDocument/2006/relationships/image" Target="../media/image6.png"/><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9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2.xml"/><Relationship Id="rId5" Type="http://schemas.openxmlformats.org/officeDocument/2006/relationships/chart" Target="../charts/char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2.xml"/><Relationship Id="rId5" Type="http://schemas.openxmlformats.org/officeDocument/2006/relationships/chart" Target="../charts/chart20.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2.xml"/><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chart" Target="../charts/chart26.xml"/><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74.xml"/><Relationship Id="rId6" Type="http://schemas.openxmlformats.org/officeDocument/2006/relationships/chart" Target="../charts/chart28.xml"/><Relationship Id="rId5" Type="http://schemas.openxmlformats.org/officeDocument/2006/relationships/image" Target="../media/image6.png"/><Relationship Id="rId10" Type="http://schemas.openxmlformats.org/officeDocument/2006/relationships/chart" Target="../charts/chart30.xml"/><Relationship Id="rId4" Type="http://schemas.openxmlformats.org/officeDocument/2006/relationships/chart" Target="../charts/chart27.xml"/><Relationship Id="rId9" Type="http://schemas.openxmlformats.org/officeDocument/2006/relationships/chart" Target="../charts/chart29.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slide" Target="slide16.xml"/><Relationship Id="rId11" Type="http://schemas.openxmlformats.org/officeDocument/2006/relationships/slide" Target="slide45.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7.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4.xml"/><Relationship Id="rId2" Type="http://schemas.openxmlformats.org/officeDocument/2006/relationships/notesSlide" Target="../notesSlides/notesSlide16.xml"/><Relationship Id="rId1" Type="http://schemas.openxmlformats.org/officeDocument/2006/relationships/slideLayout" Target="../slideLayouts/slideLayout174.xml"/><Relationship Id="rId6" Type="http://schemas.openxmlformats.org/officeDocument/2006/relationships/chart" Target="../charts/chart33.xml"/><Relationship Id="rId5" Type="http://schemas.openxmlformats.org/officeDocument/2006/relationships/chart" Target="../charts/chart32.xml"/><Relationship Id="rId10" Type="http://schemas.openxmlformats.org/officeDocument/2006/relationships/chart" Target="../charts/chart35.xml"/><Relationship Id="rId4" Type="http://schemas.openxmlformats.org/officeDocument/2006/relationships/chart" Target="../charts/chart31.xml"/><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9.xml"/><Relationship Id="rId2" Type="http://schemas.openxmlformats.org/officeDocument/2006/relationships/notesSlide" Target="../notesSlides/notesSlide17.xml"/><Relationship Id="rId1" Type="http://schemas.openxmlformats.org/officeDocument/2006/relationships/slideLayout" Target="../slideLayouts/slideLayout174.xml"/><Relationship Id="rId6" Type="http://schemas.openxmlformats.org/officeDocument/2006/relationships/chart" Target="../charts/chart38.xml"/><Relationship Id="rId5" Type="http://schemas.openxmlformats.org/officeDocument/2006/relationships/chart" Target="../charts/chart37.xml"/><Relationship Id="rId10" Type="http://schemas.openxmlformats.org/officeDocument/2006/relationships/chart" Target="../charts/chart40.xml"/><Relationship Id="rId4" Type="http://schemas.openxmlformats.org/officeDocument/2006/relationships/chart" Target="../charts/chart36.xml"/><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44.xml"/><Relationship Id="rId2" Type="http://schemas.openxmlformats.org/officeDocument/2006/relationships/notesSlide" Target="../notesSlides/notesSlide18.xml"/><Relationship Id="rId1" Type="http://schemas.openxmlformats.org/officeDocument/2006/relationships/slideLayout" Target="../slideLayouts/slideLayout174.xml"/><Relationship Id="rId6" Type="http://schemas.openxmlformats.org/officeDocument/2006/relationships/chart" Target="../charts/chart43.xml"/><Relationship Id="rId5" Type="http://schemas.openxmlformats.org/officeDocument/2006/relationships/chart" Target="../charts/chart42.xml"/><Relationship Id="rId10" Type="http://schemas.openxmlformats.org/officeDocument/2006/relationships/chart" Target="../charts/chart45.xml"/><Relationship Id="rId4" Type="http://schemas.openxmlformats.org/officeDocument/2006/relationships/chart" Target="../charts/chart41.xml"/><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19.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47.xml"/><Relationship Id="rId10" Type="http://schemas.openxmlformats.org/officeDocument/2006/relationships/chart" Target="../charts/chart50.xml"/><Relationship Id="rId4" Type="http://schemas.openxmlformats.org/officeDocument/2006/relationships/chart" Target="../charts/chart46.xml"/><Relationship Id="rId9" Type="http://schemas.openxmlformats.org/officeDocument/2006/relationships/chart" Target="../charts/chart49.xml"/></Relationships>
</file>

<file path=ppt/slides/_rels/slide26.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0.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52.xml"/><Relationship Id="rId10" Type="http://schemas.openxmlformats.org/officeDocument/2006/relationships/chart" Target="../charts/chart55.xml"/><Relationship Id="rId4" Type="http://schemas.openxmlformats.org/officeDocument/2006/relationships/chart" Target="../charts/chart51.xml"/><Relationship Id="rId9" Type="http://schemas.openxmlformats.org/officeDocument/2006/relationships/chart" Target="../charts/chart54.xml"/></Relationships>
</file>

<file path=ppt/slides/_rels/slide27.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image" Target="../media/image6.png"/><Relationship Id="rId7" Type="http://schemas.openxmlformats.org/officeDocument/2006/relationships/chart" Target="../charts/chart59.xml"/><Relationship Id="rId2" Type="http://schemas.openxmlformats.org/officeDocument/2006/relationships/notesSlide" Target="../notesSlides/notesSlide21.xml"/><Relationship Id="rId1" Type="http://schemas.openxmlformats.org/officeDocument/2006/relationships/slideLayout" Target="../slideLayouts/slideLayout174.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64.xml"/><Relationship Id="rId2" Type="http://schemas.openxmlformats.org/officeDocument/2006/relationships/notesSlide" Target="../notesSlides/notesSlide22.xml"/><Relationship Id="rId1" Type="http://schemas.openxmlformats.org/officeDocument/2006/relationships/slideLayout" Target="../slideLayouts/slideLayout174.xml"/><Relationship Id="rId6" Type="http://schemas.openxmlformats.org/officeDocument/2006/relationships/chart" Target="../charts/chart63.xml"/><Relationship Id="rId5" Type="http://schemas.openxmlformats.org/officeDocument/2006/relationships/chart" Target="../charts/chart62.xml"/><Relationship Id="rId10" Type="http://schemas.openxmlformats.org/officeDocument/2006/relationships/chart" Target="../charts/chart65.xml"/><Relationship Id="rId4" Type="http://schemas.openxmlformats.org/officeDocument/2006/relationships/chart" Target="../charts/chart61.xml"/><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3.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67.xml"/><Relationship Id="rId10" Type="http://schemas.openxmlformats.org/officeDocument/2006/relationships/chart" Target="../charts/chart70.xml"/><Relationship Id="rId4" Type="http://schemas.openxmlformats.org/officeDocument/2006/relationships/chart" Target="../charts/chart66.xml"/><Relationship Id="rId9" Type="http://schemas.openxmlformats.org/officeDocument/2006/relationships/chart" Target="../charts/chart6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74.xml"/><Relationship Id="rId5" Type="http://schemas.openxmlformats.org/officeDocument/2006/relationships/chart" Target="../charts/chart72.xml"/><Relationship Id="rId4" Type="http://schemas.openxmlformats.org/officeDocument/2006/relationships/chart" Target="../charts/chart7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74.xml"/><Relationship Id="rId5" Type="http://schemas.openxmlformats.org/officeDocument/2006/relationships/chart" Target="../charts/chart74.xml"/><Relationship Id="rId4" Type="http://schemas.openxmlformats.org/officeDocument/2006/relationships/chart" Target="../charts/chart7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74.xml"/><Relationship Id="rId5" Type="http://schemas.openxmlformats.org/officeDocument/2006/relationships/chart" Target="../charts/chart76.xml"/><Relationship Id="rId4" Type="http://schemas.openxmlformats.org/officeDocument/2006/relationships/chart" Target="../charts/chart75.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74.xml"/><Relationship Id="rId5" Type="http://schemas.openxmlformats.org/officeDocument/2006/relationships/chart" Target="../charts/chart78.xml"/><Relationship Id="rId4" Type="http://schemas.openxmlformats.org/officeDocument/2006/relationships/chart" Target="../charts/chart7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74.xml"/><Relationship Id="rId5" Type="http://schemas.openxmlformats.org/officeDocument/2006/relationships/chart" Target="../charts/chart80.xml"/><Relationship Id="rId4" Type="http://schemas.openxmlformats.org/officeDocument/2006/relationships/chart" Target="../charts/chart79.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74.xml"/><Relationship Id="rId5" Type="http://schemas.openxmlformats.org/officeDocument/2006/relationships/chart" Target="../charts/chart82.xml"/><Relationship Id="rId4" Type="http://schemas.openxmlformats.org/officeDocument/2006/relationships/chart" Target="../charts/chart8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74.xml"/><Relationship Id="rId5" Type="http://schemas.openxmlformats.org/officeDocument/2006/relationships/chart" Target="../charts/chart84.xml"/><Relationship Id="rId4" Type="http://schemas.openxmlformats.org/officeDocument/2006/relationships/chart" Target="../charts/chart83.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88.xml"/><Relationship Id="rId2" Type="http://schemas.openxmlformats.org/officeDocument/2006/relationships/notesSlide" Target="../notesSlides/notesSlide31.xml"/><Relationship Id="rId1" Type="http://schemas.openxmlformats.org/officeDocument/2006/relationships/slideLayout" Target="../slideLayouts/slideLayout174.xml"/><Relationship Id="rId6" Type="http://schemas.openxmlformats.org/officeDocument/2006/relationships/chart" Target="../charts/chart87.xml"/><Relationship Id="rId5" Type="http://schemas.openxmlformats.org/officeDocument/2006/relationships/chart" Target="../charts/chart86.xml"/><Relationship Id="rId10" Type="http://schemas.openxmlformats.org/officeDocument/2006/relationships/chart" Target="../charts/chart89.xml"/><Relationship Id="rId4" Type="http://schemas.openxmlformats.org/officeDocument/2006/relationships/chart" Target="../charts/chart85.xml"/><Relationship Id="rId9"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74.xml"/><Relationship Id="rId6" Type="http://schemas.openxmlformats.org/officeDocument/2006/relationships/chart" Target="../charts/chart92.xml"/><Relationship Id="rId5" Type="http://schemas.openxmlformats.org/officeDocument/2006/relationships/chart" Target="../charts/chart91.xml"/><Relationship Id="rId4" Type="http://schemas.openxmlformats.org/officeDocument/2006/relationships/chart" Target="../charts/chart90.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2.xml"/><Relationship Id="rId4" Type="http://schemas.openxmlformats.org/officeDocument/2006/relationships/hyperlink" Target="https://diabetessurvey.co.uk/latest-results"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96.xml"/><Relationship Id="rId2" Type="http://schemas.openxmlformats.org/officeDocument/2006/relationships/notesSlide" Target="../notesSlides/notesSlide33.xml"/><Relationship Id="rId1" Type="http://schemas.openxmlformats.org/officeDocument/2006/relationships/slideLayout" Target="../slideLayouts/slideLayout174.xml"/><Relationship Id="rId6" Type="http://schemas.openxmlformats.org/officeDocument/2006/relationships/chart" Target="../charts/chart95.xml"/><Relationship Id="rId5" Type="http://schemas.openxmlformats.org/officeDocument/2006/relationships/chart" Target="../charts/chart94.xml"/><Relationship Id="rId10" Type="http://schemas.openxmlformats.org/officeDocument/2006/relationships/chart" Target="../charts/chart97.xml"/><Relationship Id="rId4" Type="http://schemas.openxmlformats.org/officeDocument/2006/relationships/chart" Target="../charts/chart93.xml"/><Relationship Id="rId9" Type="http://schemas.openxmlformats.org/officeDocument/2006/relationships/image" Target="../media/image8.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72.xml"/><Relationship Id="rId4" Type="http://schemas.openxmlformats.org/officeDocument/2006/relationships/hyperlink" Target="https://diabetessurvey.co.uk/latest-result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172.xml"/><Relationship Id="rId6" Type="http://schemas.openxmlformats.org/officeDocument/2006/relationships/chart" Target="../charts/chart100.xml"/><Relationship Id="rId11" Type="http://schemas.openxmlformats.org/officeDocument/2006/relationships/chart" Target="../charts/chart103.xml"/><Relationship Id="rId5" Type="http://schemas.openxmlformats.org/officeDocument/2006/relationships/chart" Target="../charts/chart99.xml"/><Relationship Id="rId10" Type="http://schemas.openxmlformats.org/officeDocument/2006/relationships/chart" Target="../charts/chart102.xml"/><Relationship Id="rId4" Type="http://schemas.openxmlformats.org/officeDocument/2006/relationships/chart" Target="../charts/chart98.xml"/><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7.xml"/><Relationship Id="rId2" Type="http://schemas.openxmlformats.org/officeDocument/2006/relationships/notesSlide" Target="../notesSlides/notesSlide37.xml"/><Relationship Id="rId1" Type="http://schemas.openxmlformats.org/officeDocument/2006/relationships/slideLayout" Target="../slideLayouts/slideLayout172.xml"/><Relationship Id="rId6" Type="http://schemas.openxmlformats.org/officeDocument/2006/relationships/chart" Target="../charts/chart106.xml"/><Relationship Id="rId11" Type="http://schemas.openxmlformats.org/officeDocument/2006/relationships/chart" Target="../charts/chart109.xml"/><Relationship Id="rId5" Type="http://schemas.openxmlformats.org/officeDocument/2006/relationships/chart" Target="../charts/chart105.xml"/><Relationship Id="rId10" Type="http://schemas.openxmlformats.org/officeDocument/2006/relationships/chart" Target="../charts/chart108.xml"/><Relationship Id="rId4" Type="http://schemas.openxmlformats.org/officeDocument/2006/relationships/chart" Target="../charts/chart104.xml"/><Relationship Id="rId9" Type="http://schemas.openxmlformats.org/officeDocument/2006/relationships/image" Target="../media/image8.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hyperlink" Target="https://diabetessurvey.co.uk/survey-results" TargetMode="External"/><Relationship Id="rId2" Type="http://schemas.openxmlformats.org/officeDocument/2006/relationships/notesSlide" Target="../notesSlides/notesSlide39.xml"/><Relationship Id="rId1" Type="http://schemas.openxmlformats.org/officeDocument/2006/relationships/slideLayout" Target="../slideLayouts/slideLayout172.xml"/><Relationship Id="rId5" Type="http://schemas.openxmlformats.org/officeDocument/2006/relationships/hyperlink" Target="mailto:diabetessurvey@ipsos.com"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nhsimpact/about-nhs-impact/building-improvement-capability-and-capacity/" TargetMode="External"/><Relationship Id="rId2" Type="http://schemas.openxmlformats.org/officeDocument/2006/relationships/notesSlide" Target="../notesSlides/notesSlide4.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image" Target="../media/image6.png"/><Relationship Id="rId4" Type="http://schemas.openxmlformats.org/officeDocument/2006/relationships/hyperlink" Target="https://www.england.nhs.uk/publication/improving-experience-of-care-a-shared-commitment-for-those-working-in-health-and-care-syste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iabetessurvey.co.uk/latest-results" TargetMode="External"/><Relationship Id="rId2" Type="http://schemas.openxmlformats.org/officeDocument/2006/relationships/notesSlide" Target="../notesSlides/notesSlide5.xml"/><Relationship Id="rId1" Type="http://schemas.openxmlformats.org/officeDocument/2006/relationships/slideLayout" Target="../slideLayouts/slideLayout9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6.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2.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S logo">
            <a:extLst>
              <a:ext uri="{FF2B5EF4-FFF2-40B4-BE49-F238E27FC236}">
                <a16:creationId xmlns:a16="http://schemas.microsoft.com/office/drawing/2014/main" id="{62109E1E-3ADB-22A6-06CC-AB61EFA5F36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440291F-5DA5-403E-B684-9AD54FB72BBD}"/>
              </a:ext>
            </a:extLst>
          </p:cNvPr>
          <p:cNvSpPr>
            <a:spLocks noGrp="1"/>
          </p:cNvSpPr>
          <p:nvPr>
            <p:ph type="title" idx="4294967295"/>
          </p:nvPr>
        </p:nvSpPr>
        <p:spPr>
          <a:xfrm>
            <a:off x="297532" y="1427261"/>
            <a:ext cx="11674089" cy="9631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endParaRPr kumimoji="0" lang="en-GB" sz="31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ubtitle 5">
            <a:extLst>
              <a:ext uri="{FF2B5EF4-FFF2-40B4-BE49-F238E27FC236}">
                <a16:creationId xmlns:a16="http://schemas.microsoft.com/office/drawing/2014/main" id="{6E955FC9-5B8B-4544-ACDB-806A3A7E82EF}"/>
              </a:ext>
            </a:extLst>
          </p:cNvPr>
          <p:cNvSpPr>
            <a:spLocks noGrp="1"/>
          </p:cNvSpPr>
          <p:nvPr>
            <p:ph type="subTitle" idx="1"/>
          </p:nvPr>
        </p:nvSpPr>
        <p:spPr>
          <a:xfrm>
            <a:off x="450000" y="4188631"/>
            <a:ext cx="4731600" cy="369332"/>
          </a:xfrm>
        </p:spPr>
        <p:txBody>
          <a:bodyPr/>
          <a:lstStyle/>
          <a:p>
            <a:r>
              <a:rPr lang="en-GB"/>
              <a:t>S</a:t>
            </a:r>
            <a:r>
              <a:rPr lang="en-GB">
                <a:solidFill>
                  <a:schemeClr val="bg1"/>
                </a:solidFill>
              </a:rPr>
              <a:t>urvey results</a:t>
            </a:r>
          </a:p>
        </p:txBody>
      </p:sp>
      <p:sp>
        <p:nvSpPr>
          <p:cNvPr id="7" name="Text Placeholder 6">
            <a:extLst>
              <a:ext uri="{FF2B5EF4-FFF2-40B4-BE49-F238E27FC236}">
                <a16:creationId xmlns:a16="http://schemas.microsoft.com/office/drawing/2014/main" id="{C6DF43BB-4B6C-49EB-BB23-10B21D5A8FF9}"/>
              </a:ext>
            </a:extLst>
          </p:cNvPr>
          <p:cNvSpPr>
            <a:spLocks noGrp="1"/>
          </p:cNvSpPr>
          <p:nvPr>
            <p:ph type="body" sz="quarter" idx="12"/>
          </p:nvPr>
        </p:nvSpPr>
        <p:spPr>
          <a:xfrm>
            <a:off x="450000" y="4682677"/>
            <a:ext cx="1439497" cy="307777"/>
          </a:xfrm>
        </p:spPr>
        <p:txBody>
          <a:bodyPr/>
          <a:lstStyle/>
          <a:p>
            <a:r>
              <a:rPr lang="en-US"/>
              <a:t>2024 Survey</a:t>
            </a:r>
          </a:p>
        </p:txBody>
      </p:sp>
      <p:sp>
        <p:nvSpPr>
          <p:cNvPr id="4" name="ReportName">
            <a:extLst>
              <a:ext uri="{FF2B5EF4-FFF2-40B4-BE49-F238E27FC236}">
                <a16:creationId xmlns:a16="http://schemas.microsoft.com/office/drawing/2014/main" id="{52696578-B0BD-AC2A-7603-73B1526E88C5}"/>
              </a:ext>
            </a:extLst>
          </p:cNvPr>
          <p:cNvSpPr txBox="1">
            <a:spLocks/>
          </p:cNvSpPr>
          <p:nvPr/>
        </p:nvSpPr>
        <p:spPr>
          <a:xfrm>
            <a:off x="297525" y="2899284"/>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2900" b="0" dirty="0">
                <a:solidFill>
                  <a:prstClr val="white"/>
                </a:solidFill>
                <a:latin typeface="Arial Black" panose="020B0A04020102020204" pitchFamily="34" charset="0"/>
              </a:rPr>
              <a:t>COVENTRY AND WARWICKSHIRE INTEGRATED CARE SYSTEM</a:t>
            </a:r>
            <a:endParaRPr lang="en-GB" sz="2900" b="0" dirty="0">
              <a:solidFill>
                <a:prstClr val="black"/>
              </a:solidFill>
              <a:latin typeface="Arial"/>
            </a:endParaRPr>
          </a:p>
        </p:txBody>
      </p:sp>
    </p:spTree>
    <p:extLst>
      <p:ext uri="{BB962C8B-B14F-4D97-AF65-F5344CB8AC3E}">
        <p14:creationId xmlns:p14="http://schemas.microsoft.com/office/powerpoint/2010/main" val="167271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could improve</a:t>
            </a:r>
          </a:p>
        </p:txBody>
      </p:sp>
      <p:graphicFrame>
        <p:nvGraphicFramePr>
          <p:cNvPr id="3" name="D_d077c9b107f4cb64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116665332"/>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Your ICS results are not significantly different to the national result for any of the key questions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d077c9b107f4cb64"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82578843"/>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5e3b8f5b4ee4cd9f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45650864"/>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Attending an annual review ever
Having a weight and BMI check as part of their last annual review
Having a blood pressure check as part of their last annual review
Having a urine test as part of their last annual review</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5e3b8f5b4ee4cd9f"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0455398"/>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655E1EE0-524B-55C5-4FEA-CA03A7165006}"/>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10</a:t>
            </a:fld>
            <a:r>
              <a:rPr lang="en-GB"/>
              <a:t> </a:t>
            </a:r>
          </a:p>
        </p:txBody>
      </p:sp>
      <p:graphicFrame>
        <p:nvGraphicFramePr>
          <p:cNvPr id="8" name="Table1">
            <a:extLst>
              <a:ext uri="{FF2B5EF4-FFF2-40B4-BE49-F238E27FC236}">
                <a16:creationId xmlns:a16="http://schemas.microsoft.com/office/drawing/2014/main" id="{F5021684-95D8-4156-B21E-1B4AE5E1E616}"/>
              </a:ext>
            </a:extLst>
          </p:cNvPr>
          <p:cNvGraphicFramePr>
            <a:graphicFrameLocks noGrp="1"/>
          </p:cNvGraphicFramePr>
          <p:nvPr>
            <p:extLst>
              <p:ext uri="{D42A27DB-BD31-4B8C-83A1-F6EECF244321}">
                <p14:modId xmlns:p14="http://schemas.microsoft.com/office/powerpoint/2010/main" val="1984356988"/>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 Placeholder 19">
            <a:extLst>
              <a:ext uri="{FF2B5EF4-FFF2-40B4-BE49-F238E27FC236}">
                <a16:creationId xmlns:a16="http://schemas.microsoft.com/office/drawing/2014/main" id="{2C531FCC-2382-B42F-5393-E9C09A58D71C}"/>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COVENTRY AND WARWICKSHIRE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2 diabetes.</a:t>
            </a:r>
            <a:endParaRPr lang="en-GB" sz="1600" b="0" dirty="0">
              <a:solidFill>
                <a:schemeClr val="tx1"/>
              </a:solidFill>
            </a:endParaRPr>
          </a:p>
        </p:txBody>
      </p:sp>
      <p:sp>
        <p:nvSpPr>
          <p:cNvPr id="10" name="TextBox 9">
            <a:extLst>
              <a:ext uri="{FF2B5EF4-FFF2-40B4-BE49-F238E27FC236}">
                <a16:creationId xmlns:a16="http://schemas.microsoft.com/office/drawing/2014/main" id="{8E3BF1E0-81C4-53E6-5781-8B8C28F3D32D}"/>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302821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Diagnosis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5399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f26b549c10fe0250">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127374750"/>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e6c567e0c348d1fc">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2393351371"/>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 </a:t>
            </a: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What type of diabetes do you have?</a:t>
            </a:r>
            <a:endParaRPr kumimoji="0" lang="en-GB" sz="1600" b="1" i="0" u="none" strike="noStrike" kern="1200" cap="none" spc="0" normalizeH="0" baseline="0" noProof="0">
              <a:ln>
                <a:noFill/>
              </a:ln>
              <a:solidFill>
                <a:prstClr val="white"/>
              </a:solidFill>
              <a:effectLst/>
              <a:uLnTx/>
              <a:uFillTx/>
              <a:latin typeface="Arial"/>
              <a:ea typeface="+mn-ea"/>
              <a:cs typeface="+mn-cs"/>
            </a:endParaRP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21178"/>
            <a:ext cx="0" cy="237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Diabetes type</a:t>
            </a:r>
          </a:p>
        </p:txBody>
      </p:sp>
      <p:sp>
        <p:nvSpPr>
          <p:cNvPr id="40" name="TextBox 39">
            <a:extLst>
              <a:ext uri="{FF2B5EF4-FFF2-40B4-BE49-F238E27FC236}">
                <a16:creationId xmlns:a16="http://schemas.microsoft.com/office/drawing/2014/main" id="{12BD4077-731D-78FF-F567-DDB98E3DFF45}"/>
              </a:ext>
            </a:extLst>
          </p:cNvPr>
          <p:cNvSpPr txBox="1"/>
          <p:nvPr/>
        </p:nvSpPr>
        <p:spPr>
          <a:xfrm>
            <a:off x="445305" y="1594568"/>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1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6254811" y="1617630"/>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2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2" name="Rectangle 1">
            <a:extLst>
              <a:ext uri="{FF2B5EF4-FFF2-40B4-BE49-F238E27FC236}">
                <a16:creationId xmlns:a16="http://schemas.microsoft.com/office/drawing/2014/main" id="{BD3FB11D-061F-4827-BF82-23DBD9161A88}"/>
              </a:ext>
            </a:extLst>
          </p:cNvPr>
          <p:cNvSpPr/>
          <p:nvPr/>
        </p:nvSpPr>
        <p:spPr>
          <a:xfrm>
            <a:off x="348732" y="4495675"/>
            <a:ext cx="11406034" cy="1513654"/>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Throughout this report, where differences are shown by type of diabetes, the data is based on sample data, rather than self-reported diabetes type as shown here.</a:t>
            </a:r>
          </a:p>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 </a:t>
            </a:r>
            <a:endParaRPr lang="en-GB" sz="1200" dirty="0">
              <a:solidFill>
                <a:schemeClr val="tx1"/>
              </a:solidFill>
              <a:cs typeface="Arial" panose="020B0604020202020204" pitchFamily="34" charset="0"/>
            </a:endParaRPr>
          </a:p>
          <a:p>
            <a:pPr>
              <a:defRPr/>
            </a:pPr>
            <a:r>
              <a:rPr lang="en-GB" sz="1200" dirty="0">
                <a:solidFill>
                  <a:schemeClr val="tx1"/>
                </a:solidFill>
                <a:effectLst/>
              </a:rPr>
              <a:t>When asked ‘What type of diabetes do you have?’:​</a:t>
            </a:r>
          </a:p>
          <a:p>
            <a:pPr marL="171450" indent="-171450">
              <a:buFont typeface="Arial" panose="020B0604020202020204" pitchFamily="34" charset="0"/>
              <a:buChar char="•"/>
              <a:defRPr/>
            </a:pPr>
            <a:r>
              <a:rPr lang="en-GB" sz="1200" dirty="0">
                <a:solidFill>
                  <a:schemeClr val="tx1"/>
                </a:solidFill>
                <a:effectLst/>
              </a:rPr>
              <a:t>92% of respondents who were marked as Type 1 in the sample selected ‘Type 1’, 5% selected ‘Type 2’, 2% selected ‘Other’ and 1% selected ‘I don’t know’ ​</a:t>
            </a:r>
          </a:p>
          <a:p>
            <a:pPr marL="171450" indent="-171450">
              <a:buFont typeface="Arial" panose="020B0604020202020204" pitchFamily="34" charset="0"/>
              <a:buChar char="•"/>
              <a:defRPr/>
            </a:pPr>
            <a:r>
              <a:rPr lang="en-GB" sz="1200" dirty="0">
                <a:solidFill>
                  <a:schemeClr val="tx1"/>
                </a:solidFill>
                <a:effectLst/>
              </a:rPr>
              <a:t>90% of respondents who were marked as Type 2 in the sample selected ‘Type 2’, 4% selected ‘Type 1’, 2% selected ‘Other’ and 4% selected ‘I don’t know’</a:t>
            </a:r>
          </a:p>
          <a:p>
            <a:pPr>
              <a:defRPr/>
            </a:pPr>
            <a:endParaRPr lang="en-GB" sz="1200" dirty="0">
              <a:solidFill>
                <a:schemeClr val="tx1"/>
              </a:solidFill>
              <a:effectLst/>
            </a:endParaRPr>
          </a:p>
          <a:p>
            <a:pPr>
              <a:defRPr/>
            </a:pPr>
            <a:r>
              <a:rPr lang="en-GB" sz="1200" dirty="0">
                <a:solidFill>
                  <a:schemeClr val="tx1"/>
                </a:solidFill>
                <a:cs typeface="Arial" panose="020B0604020202020204" pitchFamily="34" charset="0"/>
              </a:rPr>
              <a:t>See Technical Annex for further information on the use of sample and self-reported diabetes type.</a:t>
            </a:r>
          </a:p>
        </p:txBody>
      </p:sp>
      <p:sp>
        <p:nvSpPr>
          <p:cNvPr id="5" name="D_745bf69bae383979">
            <a:extLst>
              <a:ext uri="{FF2B5EF4-FFF2-40B4-BE49-F238E27FC236}">
                <a16:creationId xmlns:a16="http://schemas.microsoft.com/office/drawing/2014/main" id="{43767590-A4A3-23D2-F848-F9669F5D79F2}"/>
              </a:ext>
            </a:extLst>
          </p:cNvPr>
          <p:cNvSpPr txBox="1"/>
          <p:nvPr/>
        </p:nvSpPr>
        <p:spPr>
          <a:xfrm>
            <a:off x="445305" y="6106343"/>
            <a:ext cx="845968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Base: Asked of all respondents. (Type 1, ICS (411); Type 2, ICS (536)).</a:t>
            </a:r>
            <a:endParaRPr kumimoji="0" lang="en-GB"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9804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3e2b4568f56f032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3026484079"/>
              </p:ext>
            </p:extLst>
          </p:nvPr>
        </p:nvGraphicFramePr>
        <p:xfrm>
          <a:off x="5947143" y="1758359"/>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8f8e6773d2fa218c">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1889178292"/>
              </p:ext>
            </p:extLst>
          </p:nvPr>
        </p:nvGraphicFramePr>
        <p:xfrm>
          <a:off x="140845" y="1765800"/>
          <a:ext cx="4820568"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D_9ea52e55e59d7134">
            <a:extLst>
              <a:ext uri="{FF2B5EF4-FFF2-40B4-BE49-F238E27FC236}">
                <a16:creationId xmlns:a16="http://schemas.microsoft.com/office/drawing/2014/main" id="{1063153F-BEFD-7560-F25D-B7A6CDD27769}"/>
              </a:ext>
            </a:extLst>
          </p:cNvPr>
          <p:cNvGraphicFramePr>
            <a:graphicFrameLocks noGrp="1"/>
          </p:cNvGraphicFramePr>
          <p:nvPr>
            <p:extLst>
              <p:ext uri="{D42A27DB-BD31-4B8C-83A1-F6EECF244321}">
                <p14:modId xmlns:p14="http://schemas.microsoft.com/office/powerpoint/2010/main" val="2905243873"/>
              </p:ext>
            </p:extLst>
          </p:nvPr>
        </p:nvGraphicFramePr>
        <p:xfrm>
          <a:off x="4895413"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14%</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65800"/>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Delays</a:t>
            </a:r>
            <a:endParaRPr lang="en-GB" sz="2800" dirty="0"/>
          </a:p>
        </p:txBody>
      </p:sp>
      <p:graphicFrame>
        <p:nvGraphicFramePr>
          <p:cNvPr id="6" name="D_33d144e289fc2ba5">
            <a:extLst>
              <a:ext uri="{FF2B5EF4-FFF2-40B4-BE49-F238E27FC236}">
                <a16:creationId xmlns:a16="http://schemas.microsoft.com/office/drawing/2014/main" id="{E3B48971-A473-D9A0-DF27-EE086704DE73}"/>
              </a:ext>
            </a:extLst>
          </p:cNvPr>
          <p:cNvGraphicFramePr>
            <a:graphicFrameLocks noGrp="1"/>
          </p:cNvGraphicFramePr>
          <p:nvPr>
            <p:extLst>
              <p:ext uri="{D42A27DB-BD31-4B8C-83A1-F6EECF244321}">
                <p14:modId xmlns:p14="http://schemas.microsoft.com/office/powerpoint/2010/main" val="1844957731"/>
              </p:ext>
            </p:extLst>
          </p:nvPr>
        </p:nvGraphicFramePr>
        <p:xfrm>
          <a:off x="10652464"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52%</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6%</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8" name="Isosceles Triangle 7">
            <a:extLst>
              <a:ext uri="{FF2B5EF4-FFF2-40B4-BE49-F238E27FC236}">
                <a16:creationId xmlns:a16="http://schemas.microsoft.com/office/drawing/2014/main" id="{B64E9632-46CC-6E48-F0AF-F98648006D48}"/>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AD5B46C4-05D3-48C8-E8E3-6D7AD6B53CAA}"/>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2" name="Table1">
            <a:extLst>
              <a:ext uri="{FF2B5EF4-FFF2-40B4-BE49-F238E27FC236}">
                <a16:creationId xmlns:a16="http://schemas.microsoft.com/office/drawing/2014/main" id="{032CC41A-057E-C9EE-59E4-5507660F8DCC}"/>
              </a:ext>
            </a:extLst>
          </p:cNvPr>
          <p:cNvGraphicFramePr>
            <a:graphicFrameLocks noGrp="1"/>
          </p:cNvGraphicFramePr>
          <p:nvPr>
            <p:extLst>
              <p:ext uri="{D42A27DB-BD31-4B8C-83A1-F6EECF244321}">
                <p14:modId xmlns:p14="http://schemas.microsoft.com/office/powerpoint/2010/main" val="2640938425"/>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a:extLst>
              <a:ext uri="{FF2B5EF4-FFF2-40B4-BE49-F238E27FC236}">
                <a16:creationId xmlns:a16="http://schemas.microsoft.com/office/drawing/2014/main" id="{9E35F3C7-16C2-7840-6677-853228A3E05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Q5. Did any of the following delay your diabetes diagnosis?</a:t>
            </a:r>
          </a:p>
        </p:txBody>
      </p:sp>
      <p:sp>
        <p:nvSpPr>
          <p:cNvPr id="19" name="TextBox 18">
            <a:extLst>
              <a:ext uri="{FF2B5EF4-FFF2-40B4-BE49-F238E27FC236}">
                <a16:creationId xmlns:a16="http://schemas.microsoft.com/office/drawing/2014/main" id="{573D349D-68BF-7B1C-9990-D826A2D829C7}"/>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0" name="TextBox 19">
            <a:extLst>
              <a:ext uri="{FF2B5EF4-FFF2-40B4-BE49-F238E27FC236}">
                <a16:creationId xmlns:a16="http://schemas.microsoft.com/office/drawing/2014/main" id="{5468C239-4956-803F-420B-D9317D632A01}"/>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21" name="Title 1">
            <a:extLst>
              <a:ext uri="{FF2B5EF4-FFF2-40B4-BE49-F238E27FC236}">
                <a16:creationId xmlns:a16="http://schemas.microsoft.com/office/drawing/2014/main" id="{E4C0FC35-15F9-84A8-FBB0-5BAA772CB862}"/>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dirty="0">
                <a:ln>
                  <a:noFill/>
                </a:ln>
                <a:solidFill>
                  <a:srgbClr val="292926"/>
                </a:solidFill>
                <a:effectLst/>
                <a:uLnTx/>
                <a:uFillTx/>
                <a:latin typeface="Arial"/>
                <a:ea typeface="+mj-ea"/>
                <a:cs typeface="Segoe UI" panose="020B0502040204020203" pitchFamily="34" charset="0"/>
              </a:rPr>
              <a:t>ICS</a:t>
            </a:r>
          </a:p>
        </p:txBody>
      </p:sp>
      <p:sp>
        <p:nvSpPr>
          <p:cNvPr id="22" name="Title 1">
            <a:extLst>
              <a:ext uri="{FF2B5EF4-FFF2-40B4-BE49-F238E27FC236}">
                <a16:creationId xmlns:a16="http://schemas.microsoft.com/office/drawing/2014/main" id="{C9193999-F7B9-A6D4-53B1-B82B3361C1CE}"/>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24" name="Title 1">
            <a:extLst>
              <a:ext uri="{FF2B5EF4-FFF2-40B4-BE49-F238E27FC236}">
                <a16:creationId xmlns:a16="http://schemas.microsoft.com/office/drawing/2014/main" id="{768DA3BA-2FB9-8693-E21B-BE0301D5773D}"/>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B1532577-2FD2-B4A3-F45D-0C26536DDAA2}"/>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15" name="Ipsos Ribbon Rules" hidden="1">
            <a:extLst>
              <a:ext uri="{FF2B5EF4-FFF2-40B4-BE49-F238E27FC236}">
                <a16:creationId xmlns:a16="http://schemas.microsoft.com/office/drawing/2014/main" id="{24F119D5-5910-D27C-8309-CE4777D50DD8}"/>
              </a:ext>
            </a:extLst>
          </p:cNvPr>
          <p:cNvGraphicFramePr/>
          <p:nvPr>
            <p:extLst>
              <p:ext uri="{D42A27DB-BD31-4B8C-83A1-F6EECF244321}">
                <p14:modId xmlns:p14="http://schemas.microsoft.com/office/powerpoint/2010/main" val="33190474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eb0944ed03eb92e5">
            <a:extLst>
              <a:ext uri="{FF2B5EF4-FFF2-40B4-BE49-F238E27FC236}">
                <a16:creationId xmlns:a16="http://schemas.microsoft.com/office/drawing/2014/main" id="{31C1C8E7-1ECB-4F3E-176E-7B92CE7ADEDC}"/>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(15,631), ICS (351); Type 2, National (19,941), ICS (443))</a:t>
            </a:r>
            <a:endParaRPr lang="en-GB" sz="1000" b="0" dirty="0">
              <a:solidFill>
                <a:schemeClr val="tx1"/>
              </a:solidFill>
              <a:latin typeface="+mn-lt"/>
            </a:endParaRPr>
          </a:p>
        </p:txBody>
      </p:sp>
    </p:spTree>
    <p:extLst>
      <p:ext uri="{BB962C8B-B14F-4D97-AF65-F5344CB8AC3E}">
        <p14:creationId xmlns:p14="http://schemas.microsoft.com/office/powerpoint/2010/main" val="13189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Was information shared at diagnosis </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684896941"/>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245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D_73ffad92ff85e8db">
            <a:extLst>
              <a:ext uri="{FF2B5EF4-FFF2-40B4-BE49-F238E27FC236}">
                <a16:creationId xmlns:a16="http://schemas.microsoft.com/office/drawing/2014/main" id="{7F94760C-1795-87B3-44B5-10CD5749F0F7}"/>
              </a:ext>
            </a:extLst>
          </p:cNvPr>
          <p:cNvGraphicFramePr>
            <a:graphicFrameLocks/>
          </p:cNvGraphicFramePr>
          <p:nvPr>
            <p:extLst>
              <p:ext uri="{D42A27DB-BD31-4B8C-83A1-F6EECF244321}">
                <p14:modId xmlns:p14="http://schemas.microsoft.com/office/powerpoint/2010/main" val="83022481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c99af6504661e116">
            <a:extLst>
              <a:ext uri="{FF2B5EF4-FFF2-40B4-BE49-F238E27FC236}">
                <a16:creationId xmlns:a16="http://schemas.microsoft.com/office/drawing/2014/main" id="{A0F183BE-E50E-305B-28A2-6BC3043E3416}"/>
              </a:ext>
            </a:extLst>
          </p:cNvPr>
          <p:cNvGraphicFramePr>
            <a:graphicFrameLocks/>
          </p:cNvGraphicFramePr>
          <p:nvPr>
            <p:extLst>
              <p:ext uri="{D42A27DB-BD31-4B8C-83A1-F6EECF244321}">
                <p14:modId xmlns:p14="http://schemas.microsoft.com/office/powerpoint/2010/main" val="3674920610"/>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EBA10BB3-646E-7D3D-B902-E396959EB8E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Q6. When you were diagnosed, did a healthcare professional share information about diabetes with you?</a:t>
            </a:r>
          </a:p>
        </p:txBody>
      </p:sp>
      <p:sp>
        <p:nvSpPr>
          <p:cNvPr id="15" name="TextBox 14">
            <a:extLst>
              <a:ext uri="{FF2B5EF4-FFF2-40B4-BE49-F238E27FC236}">
                <a16:creationId xmlns:a16="http://schemas.microsoft.com/office/drawing/2014/main" id="{EDAF23EC-A8A2-16CC-AAC3-24D9A54059D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7" name="TextBox 16">
            <a:extLst>
              <a:ext uri="{FF2B5EF4-FFF2-40B4-BE49-F238E27FC236}">
                <a16:creationId xmlns:a16="http://schemas.microsoft.com/office/drawing/2014/main" id="{9378B989-61F9-0065-182D-CC0B27405E2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3" name="D_3aca4aa8efcc7118">
            <a:extLst>
              <a:ext uri="{FF2B5EF4-FFF2-40B4-BE49-F238E27FC236}">
                <a16:creationId xmlns:a16="http://schemas.microsoft.com/office/drawing/2014/main" id="{3983416A-304A-B703-0741-D493A0E39829}"/>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(15,774), ICS (362); Type 2, National (22,278), ICS (497))</a:t>
            </a:r>
            <a:endParaRPr lang="en-GB" sz="1000" b="0" dirty="0">
              <a:solidFill>
                <a:schemeClr val="tx1"/>
              </a:solidFill>
              <a:latin typeface="+mn-lt"/>
            </a:endParaRPr>
          </a:p>
        </p:txBody>
      </p:sp>
    </p:spTree>
    <p:extLst>
      <p:ext uri="{BB962C8B-B14F-4D97-AF65-F5344CB8AC3E}">
        <p14:creationId xmlns:p14="http://schemas.microsoft.com/office/powerpoint/2010/main" val="7269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Had a conversation about next steps</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410438932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13308"/>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F9B6F45-77F6-4FC9-F9ED-316D0237307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Q8. Around the time of being diagnosed, did you have a conversation with a healthcare professional about what would happen next with your care?</a:t>
            </a:r>
          </a:p>
        </p:txBody>
      </p:sp>
      <p:sp>
        <p:nvSpPr>
          <p:cNvPr id="20" name="TextBox 19">
            <a:extLst>
              <a:ext uri="{FF2B5EF4-FFF2-40B4-BE49-F238E27FC236}">
                <a16:creationId xmlns:a16="http://schemas.microsoft.com/office/drawing/2014/main" id="{D730815C-7EC9-F05D-C66C-3C2CC64365E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2" name="TextBox 21">
            <a:extLst>
              <a:ext uri="{FF2B5EF4-FFF2-40B4-BE49-F238E27FC236}">
                <a16:creationId xmlns:a16="http://schemas.microsoft.com/office/drawing/2014/main" id="{F2B376B0-ABEA-A5DF-7E68-066925F41DEF}"/>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4329ec58388c9e6d">
            <a:extLst>
              <a:ext uri="{FF2B5EF4-FFF2-40B4-BE49-F238E27FC236}">
                <a16:creationId xmlns:a16="http://schemas.microsoft.com/office/drawing/2014/main" id="{AE637908-81E1-09D1-DE52-9D72A8DC87AF}"/>
              </a:ext>
            </a:extLst>
          </p:cNvPr>
          <p:cNvGraphicFramePr>
            <a:graphicFrameLocks/>
          </p:cNvGraphicFramePr>
          <p:nvPr>
            <p:extLst>
              <p:ext uri="{D42A27DB-BD31-4B8C-83A1-F6EECF244321}">
                <p14:modId xmlns:p14="http://schemas.microsoft.com/office/powerpoint/2010/main" val="1015465510"/>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7b003910bee7b06d">
            <a:extLst>
              <a:ext uri="{FF2B5EF4-FFF2-40B4-BE49-F238E27FC236}">
                <a16:creationId xmlns:a16="http://schemas.microsoft.com/office/drawing/2014/main" id="{2D4C429F-1C8F-87C9-1129-612B3A78CD0B}"/>
              </a:ext>
            </a:extLst>
          </p:cNvPr>
          <p:cNvGraphicFramePr>
            <a:graphicFrameLocks/>
          </p:cNvGraphicFramePr>
          <p:nvPr>
            <p:extLst>
              <p:ext uri="{D42A27DB-BD31-4B8C-83A1-F6EECF244321}">
                <p14:modId xmlns:p14="http://schemas.microsoft.com/office/powerpoint/2010/main" val="1872034125"/>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6952bf3fb9064e6d">
            <a:extLst>
              <a:ext uri="{FF2B5EF4-FFF2-40B4-BE49-F238E27FC236}">
                <a16:creationId xmlns:a16="http://schemas.microsoft.com/office/drawing/2014/main" id="{C38961A0-1CF1-80B4-DD7E-F9CA3D44E527}"/>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(14,446), ICS (332); Type 2, National (21,082), ICS (467))</a:t>
            </a:r>
            <a:endParaRPr lang="en-GB" sz="1000" b="0" dirty="0">
              <a:solidFill>
                <a:schemeClr val="tx1"/>
              </a:solidFill>
              <a:latin typeface="+mn-lt"/>
            </a:endParaRPr>
          </a:p>
        </p:txBody>
      </p:sp>
    </p:spTree>
    <p:extLst>
      <p:ext uri="{BB962C8B-B14F-4D97-AF65-F5344CB8AC3E}">
        <p14:creationId xmlns:p14="http://schemas.microsoft.com/office/powerpoint/2010/main" val="39190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Annual Review</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1592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Ever had an annual review</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196278"/>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84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575D0C5-D622-2189-924A-13BDCC8C7E85}"/>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Q9. </a:t>
            </a:r>
            <a:r>
              <a:rPr kumimoji="0" lang="en-GB" sz="1600" b="1" i="0" u="none" strike="noStrike" kern="1200" cap="none" spc="0" normalizeH="0" baseline="0" noProof="0">
                <a:ln>
                  <a:noFill/>
                </a:ln>
                <a:solidFill>
                  <a:prstClr val="white"/>
                </a:solidFill>
                <a:effectLst/>
                <a:uLnTx/>
                <a:uFillTx/>
                <a:latin typeface="Arial"/>
                <a:ea typeface="+mn-ea"/>
                <a:cs typeface="+mn-cs"/>
              </a:rPr>
              <a:t>Have you ever had an annual review for your diabetes?</a:t>
            </a:r>
          </a:p>
        </p:txBody>
      </p:sp>
      <p:sp>
        <p:nvSpPr>
          <p:cNvPr id="9" name="TextBox 8">
            <a:extLst>
              <a:ext uri="{FF2B5EF4-FFF2-40B4-BE49-F238E27FC236}">
                <a16:creationId xmlns:a16="http://schemas.microsoft.com/office/drawing/2014/main" id="{63A40208-2625-EB0E-25EE-204B6D50BD1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70963A08-E189-0124-52CA-938C3201C2C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d71d64dd73a0cbc8">
            <a:extLst>
              <a:ext uri="{FF2B5EF4-FFF2-40B4-BE49-F238E27FC236}">
                <a16:creationId xmlns:a16="http://schemas.microsoft.com/office/drawing/2014/main" id="{62BB6C76-9E5A-A417-A6F3-57DD6A57F2E6}"/>
              </a:ext>
            </a:extLst>
          </p:cNvPr>
          <p:cNvGraphicFramePr>
            <a:graphicFrameLocks/>
          </p:cNvGraphicFramePr>
          <p:nvPr>
            <p:extLst>
              <p:ext uri="{D42A27DB-BD31-4B8C-83A1-F6EECF244321}">
                <p14:modId xmlns:p14="http://schemas.microsoft.com/office/powerpoint/2010/main" val="671011318"/>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0fd5ffcc4456850d">
            <a:extLst>
              <a:ext uri="{FF2B5EF4-FFF2-40B4-BE49-F238E27FC236}">
                <a16:creationId xmlns:a16="http://schemas.microsoft.com/office/drawing/2014/main" id="{50EDDFFF-FCCC-5206-D263-18558A246DEB}"/>
              </a:ext>
            </a:extLst>
          </p:cNvPr>
          <p:cNvGraphicFramePr>
            <a:graphicFrameLocks/>
          </p:cNvGraphicFramePr>
          <p:nvPr>
            <p:extLst>
              <p:ext uri="{D42A27DB-BD31-4B8C-83A1-F6EECF244321}">
                <p14:modId xmlns:p14="http://schemas.microsoft.com/office/powerpoint/2010/main" val="2160851261"/>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13d9b625cfd9e30d">
            <a:extLst>
              <a:ext uri="{FF2B5EF4-FFF2-40B4-BE49-F238E27FC236}">
                <a16:creationId xmlns:a16="http://schemas.microsoft.com/office/drawing/2014/main" id="{6FF66736-CF49-8F3E-FDF8-583F7D480A92}"/>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(17,992), ICS (411); Type 2, National (24,180), ICS (534))</a:t>
            </a:r>
            <a:endParaRPr lang="en-GB" sz="1000" b="0" dirty="0">
              <a:solidFill>
                <a:schemeClr val="tx1"/>
              </a:solidFill>
              <a:latin typeface="+mn-lt"/>
            </a:endParaRPr>
          </a:p>
        </p:txBody>
      </p:sp>
    </p:spTree>
    <p:extLst>
      <p:ext uri="{BB962C8B-B14F-4D97-AF65-F5344CB8AC3E}">
        <p14:creationId xmlns:p14="http://schemas.microsoft.com/office/powerpoint/2010/main" val="332579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b81422dba8bf37e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130168207"/>
              </p:ext>
            </p:extLst>
          </p:nvPr>
        </p:nvGraphicFramePr>
        <p:xfrm>
          <a:off x="5947143" y="1789816"/>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9896546bffa7c766">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3110081509"/>
              </p:ext>
            </p:extLst>
          </p:nvPr>
        </p:nvGraphicFramePr>
        <p:xfrm>
          <a:off x="140845" y="1797257"/>
          <a:ext cx="4820568" cy="4118253"/>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972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20" name="Isosceles Triangle 19">
            <a:extLst>
              <a:ext uri="{FF2B5EF4-FFF2-40B4-BE49-F238E27FC236}">
                <a16:creationId xmlns:a16="http://schemas.microsoft.com/office/drawing/2014/main" id="{BD0196B3-9FA1-27DB-D5B9-8C07AAB543C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Isosceles Triangle 20">
            <a:extLst>
              <a:ext uri="{FF2B5EF4-FFF2-40B4-BE49-F238E27FC236}">
                <a16:creationId xmlns:a16="http://schemas.microsoft.com/office/drawing/2014/main" id="{CF1A24F4-1570-B4C9-BFFB-D0CDD6A674E7}"/>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22" name="Table1">
            <a:extLst>
              <a:ext uri="{FF2B5EF4-FFF2-40B4-BE49-F238E27FC236}">
                <a16:creationId xmlns:a16="http://schemas.microsoft.com/office/drawing/2014/main" id="{CCE2B4C2-F318-5347-44F8-AFC797F2DDFD}"/>
              </a:ext>
            </a:extLst>
          </p:cNvPr>
          <p:cNvGraphicFramePr>
            <a:graphicFrameLocks noGrp="1"/>
          </p:cNvGraphicFramePr>
          <p:nvPr>
            <p:extLst>
              <p:ext uri="{D42A27DB-BD31-4B8C-83A1-F6EECF244321}">
                <p14:modId xmlns:p14="http://schemas.microsoft.com/office/powerpoint/2010/main" val="1526438243"/>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mn-lt"/>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Checks included</a:t>
            </a:r>
            <a:endParaRPr lang="en-GB" sz="2800" dirty="0"/>
          </a:p>
        </p:txBody>
      </p:sp>
      <p:graphicFrame>
        <p:nvGraphicFramePr>
          <p:cNvPr id="5" name="D_5eb0ea13fbdf9990">
            <a:extLst>
              <a:ext uri="{FF2B5EF4-FFF2-40B4-BE49-F238E27FC236}">
                <a16:creationId xmlns:a16="http://schemas.microsoft.com/office/drawing/2014/main" id="{E38527CC-6496-DEB7-EE78-D1B74CC7DDCC}"/>
              </a:ext>
            </a:extLst>
          </p:cNvPr>
          <p:cNvGraphicFramePr>
            <a:graphicFrameLocks noGrp="1"/>
          </p:cNvGraphicFramePr>
          <p:nvPr>
            <p:extLst>
              <p:ext uri="{D42A27DB-BD31-4B8C-83A1-F6EECF244321}">
                <p14:modId xmlns:p14="http://schemas.microsoft.com/office/powerpoint/2010/main" val="4055613355"/>
              </p:ext>
            </p:extLst>
          </p:nvPr>
        </p:nvGraphicFramePr>
        <p:xfrm>
          <a:off x="4895413"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83%</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89%</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68%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89%</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43%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9252d2d8893737e9">
            <a:extLst>
              <a:ext uri="{FF2B5EF4-FFF2-40B4-BE49-F238E27FC236}">
                <a16:creationId xmlns:a16="http://schemas.microsoft.com/office/drawing/2014/main" id="{24A41070-487C-67F5-E251-D664F70CB42C}"/>
              </a:ext>
            </a:extLst>
          </p:cNvPr>
          <p:cNvGraphicFramePr>
            <a:graphicFrameLocks noGrp="1"/>
          </p:cNvGraphicFramePr>
          <p:nvPr>
            <p:extLst>
              <p:ext uri="{D42A27DB-BD31-4B8C-83A1-F6EECF244321}">
                <p14:modId xmlns:p14="http://schemas.microsoft.com/office/powerpoint/2010/main" val="2161344555"/>
              </p:ext>
            </p:extLst>
          </p:nvPr>
        </p:nvGraphicFramePr>
        <p:xfrm>
          <a:off x="10652464"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91%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92%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11" name="Rectangle 10">
            <a:extLst>
              <a:ext uri="{FF2B5EF4-FFF2-40B4-BE49-F238E27FC236}">
                <a16:creationId xmlns:a16="http://schemas.microsoft.com/office/drawing/2014/main" id="{159F0834-1D78-2EDA-C9E5-003B4F7D171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Q13. As part of your last annual review, which of these checks did you have?</a:t>
            </a:r>
          </a:p>
        </p:txBody>
      </p:sp>
      <p:sp>
        <p:nvSpPr>
          <p:cNvPr id="12" name="TextBox 11">
            <a:extLst>
              <a:ext uri="{FF2B5EF4-FFF2-40B4-BE49-F238E27FC236}">
                <a16:creationId xmlns:a16="http://schemas.microsoft.com/office/drawing/2014/main" id="{08E8E738-7C9B-8D98-BA79-3CA8FCF86B6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3" name="TextBox 12">
            <a:extLst>
              <a:ext uri="{FF2B5EF4-FFF2-40B4-BE49-F238E27FC236}">
                <a16:creationId xmlns:a16="http://schemas.microsoft.com/office/drawing/2014/main" id="{19E3B7E7-B656-DF55-0FCE-2B8146CE9B8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15" name="Title 1">
            <a:extLst>
              <a:ext uri="{FF2B5EF4-FFF2-40B4-BE49-F238E27FC236}">
                <a16:creationId xmlns:a16="http://schemas.microsoft.com/office/drawing/2014/main" id="{9E6A27BC-A1B4-BD6A-A236-22D67D7ADFEF}"/>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16" name="Title 1">
            <a:extLst>
              <a:ext uri="{FF2B5EF4-FFF2-40B4-BE49-F238E27FC236}">
                <a16:creationId xmlns:a16="http://schemas.microsoft.com/office/drawing/2014/main" id="{A1B49D30-EC68-BFDA-B578-FEE833C84922}"/>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19" name="Title 1">
            <a:extLst>
              <a:ext uri="{FF2B5EF4-FFF2-40B4-BE49-F238E27FC236}">
                <a16:creationId xmlns:a16="http://schemas.microsoft.com/office/drawing/2014/main" id="{4BA37E2B-5A55-5AC0-D96A-A5DCE07F66C6}"/>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383831C6-436E-7D2F-A215-82A2C4A68D25}"/>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8" name="Ipsos Ribbon Rules" hidden="1">
            <a:extLst>
              <a:ext uri="{FF2B5EF4-FFF2-40B4-BE49-F238E27FC236}">
                <a16:creationId xmlns:a16="http://schemas.microsoft.com/office/drawing/2014/main" id="{60ABF066-086C-9F9B-3E3B-78B239FA9C70}"/>
              </a:ext>
            </a:extLst>
          </p:cNvPr>
          <p:cNvGraphicFramePr/>
          <p:nvPr>
            <p:extLst>
              <p:ext uri="{D42A27DB-BD31-4B8C-83A1-F6EECF244321}">
                <p14:modId xmlns:p14="http://schemas.microsoft.com/office/powerpoint/2010/main" val="2571219626"/>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D_f1f815e6f7e4c55a">
            <a:extLst>
              <a:ext uri="{FF2B5EF4-FFF2-40B4-BE49-F238E27FC236}">
                <a16:creationId xmlns:a16="http://schemas.microsoft.com/office/drawing/2014/main" id="{E25EF542-E012-7336-4A69-FDBE608C32E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Those who selected ‘I don’t know or I can’t remember’ have been excluded.
(Type 1, National (17,265), ICS (394); Type 2, National (22,482), ICS (488))</a:t>
            </a:r>
            <a:endParaRPr lang="en-GB" sz="1000" b="0" dirty="0">
              <a:solidFill>
                <a:schemeClr val="tx1"/>
              </a:solidFill>
              <a:latin typeface="+mn-lt"/>
            </a:endParaRPr>
          </a:p>
        </p:txBody>
      </p:sp>
    </p:spTree>
    <p:extLst>
      <p:ext uri="{BB962C8B-B14F-4D97-AF65-F5344CB8AC3E}">
        <p14:creationId xmlns:p14="http://schemas.microsoft.com/office/powerpoint/2010/main" val="7127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366a3b6cb1fcbb8c">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3004888042"/>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64a029880f7aa949">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158242155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Q18. Overall</a:t>
            </a:r>
            <a:r>
              <a:rPr lang="en-GB" sz="1600" b="1">
                <a:solidFill>
                  <a:prstClr val="white"/>
                </a:solidFill>
                <a:latin typeface="Arial"/>
              </a:rPr>
              <a:t>, how would you describe your experience of your last annual review? </a:t>
            </a:r>
            <a:r>
              <a:rPr kumimoji="0" lang="en-GB" sz="1600" b="1" i="0" u="none" strike="noStrike" kern="1200" cap="none" spc="0" normalizeH="0" baseline="0" noProof="0">
                <a:ln>
                  <a:noFill/>
                </a:ln>
                <a:solidFill>
                  <a:prstClr val="white"/>
                </a:solidFill>
                <a:effectLst/>
                <a:uLnTx/>
                <a:uFillTx/>
                <a:latin typeface="Arial"/>
                <a:ea typeface="+mn-ea"/>
                <a:cs typeface="+mn-cs"/>
              </a:rPr>
              <a:t> </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6847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2564952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Overall experience</a:t>
            </a:r>
          </a:p>
        </p:txBody>
      </p:sp>
      <p:sp>
        <p:nvSpPr>
          <p:cNvPr id="14" name="Title 1">
            <a:extLst>
              <a:ext uri="{FF2B5EF4-FFF2-40B4-BE49-F238E27FC236}">
                <a16:creationId xmlns:a16="http://schemas.microsoft.com/office/drawing/2014/main" id="{9A8A3FF6-46CE-3F2D-06E3-43D59080703D}"/>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8" name="D_40bceeb4b7be8c4d_CalcTable">
            <a:extLst>
              <a:ext uri="{FF2B5EF4-FFF2-40B4-BE49-F238E27FC236}">
                <a16:creationId xmlns:a16="http://schemas.microsoft.com/office/drawing/2014/main" id="{0F532C97-8189-2E1B-CCC8-58A5C5FA0D07}"/>
              </a:ext>
            </a:extLst>
          </p:cNvPr>
          <p:cNvGraphicFramePr>
            <a:graphicFrameLocks noGrp="1"/>
          </p:cNvGraphicFramePr>
          <p:nvPr>
            <p:extLst>
              <p:ext uri="{D42A27DB-BD31-4B8C-83A1-F6EECF244321}">
                <p14:modId xmlns:p14="http://schemas.microsoft.com/office/powerpoint/2010/main" val="3653692578"/>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11%</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40bceeb4b7be8c4d" hidden="1">
            <a:extLst>
              <a:ext uri="{FF2B5EF4-FFF2-40B4-BE49-F238E27FC236}">
                <a16:creationId xmlns:a16="http://schemas.microsoft.com/office/drawing/2014/main" id="{4901216D-A59A-3EFC-4EE3-44E6B577AB22}"/>
              </a:ext>
            </a:extLst>
          </p:cNvPr>
          <p:cNvGraphicFramePr/>
          <p:nvPr>
            <p:extLst>
              <p:ext uri="{D42A27DB-BD31-4B8C-83A1-F6EECF244321}">
                <p14:modId xmlns:p14="http://schemas.microsoft.com/office/powerpoint/2010/main" val="488199811"/>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a:extLst>
              <a:ext uri="{FF2B5EF4-FFF2-40B4-BE49-F238E27FC236}">
                <a16:creationId xmlns:a16="http://schemas.microsoft.com/office/drawing/2014/main" id="{A03D8FCE-49FA-B18F-68D6-314836A00C6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3e2a3eb10aa2df60">
            <a:extLst>
              <a:ext uri="{FF2B5EF4-FFF2-40B4-BE49-F238E27FC236}">
                <a16:creationId xmlns:a16="http://schemas.microsoft.com/office/drawing/2014/main" id="{5C03F41D-1288-6E1D-3A7A-B76BEFA4A644}"/>
              </a:ext>
            </a:extLst>
          </p:cNvPr>
          <p:cNvGraphicFramePr>
            <a:graphicFrameLocks noGrp="1"/>
          </p:cNvGraphicFramePr>
          <p:nvPr>
            <p:extLst>
              <p:ext uri="{D42A27DB-BD31-4B8C-83A1-F6EECF244321}">
                <p14:modId xmlns:p14="http://schemas.microsoft.com/office/powerpoint/2010/main" val="74990248"/>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9C328CD0-FC08-5FE1-A5AF-88D3AA3F54C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2" name="D_0971e59c985b7e4e_CalcTable">
            <a:extLst>
              <a:ext uri="{FF2B5EF4-FFF2-40B4-BE49-F238E27FC236}">
                <a16:creationId xmlns:a16="http://schemas.microsoft.com/office/drawing/2014/main" id="{D856A7FA-26F5-4D3C-E1F5-787C0A7F6127}"/>
              </a:ext>
            </a:extLst>
          </p:cNvPr>
          <p:cNvGraphicFramePr>
            <a:graphicFrameLocks noGrp="1"/>
          </p:cNvGraphicFramePr>
          <p:nvPr>
            <p:extLst>
              <p:ext uri="{D42A27DB-BD31-4B8C-83A1-F6EECF244321}">
                <p14:modId xmlns:p14="http://schemas.microsoft.com/office/powerpoint/2010/main" val="229078736"/>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3913018E-8F64-0FCF-ED3B-3B416FAFB756}"/>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4" name="D_336fa76ef2fec94e">
            <a:extLst>
              <a:ext uri="{FF2B5EF4-FFF2-40B4-BE49-F238E27FC236}">
                <a16:creationId xmlns:a16="http://schemas.microsoft.com/office/drawing/2014/main" id="{2A718770-2C4F-76DA-B2B6-F541A3520570}"/>
              </a:ext>
            </a:extLst>
          </p:cNvPr>
          <p:cNvGraphicFramePr>
            <a:graphicFrameLocks noGrp="1"/>
          </p:cNvGraphicFramePr>
          <p:nvPr>
            <p:extLst>
              <p:ext uri="{D42A27DB-BD31-4B8C-83A1-F6EECF244321}">
                <p14:modId xmlns:p14="http://schemas.microsoft.com/office/powerpoint/2010/main" val="1967999270"/>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DD00CFF6-658E-8997-31F7-B51908EBF106}"/>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0E8102DA-6E9E-CB9D-191D-459B367102F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40" name="TextBox 39">
            <a:extLst>
              <a:ext uri="{FF2B5EF4-FFF2-40B4-BE49-F238E27FC236}">
                <a16:creationId xmlns:a16="http://schemas.microsoft.com/office/drawing/2014/main" id="{12BD4077-731D-78FF-F567-DDB98E3DFF4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pic>
        <p:nvPicPr>
          <p:cNvPr id="6" name="Graphic 5" descr="Information with solid fill">
            <a:extLst>
              <a:ext uri="{FF2B5EF4-FFF2-40B4-BE49-F238E27FC236}">
                <a16:creationId xmlns:a16="http://schemas.microsoft.com/office/drawing/2014/main" id="{6DC48E5C-F529-4358-35A5-94C155E9162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65986" y="6118439"/>
            <a:ext cx="253279" cy="253279"/>
          </a:xfrm>
          <a:prstGeom prst="rect">
            <a:avLst/>
          </a:prstGeom>
        </p:spPr>
      </p:pic>
      <p:sp>
        <p:nvSpPr>
          <p:cNvPr id="7" name="Rectangle 6">
            <a:extLst>
              <a:ext uri="{FF2B5EF4-FFF2-40B4-BE49-F238E27FC236}">
                <a16:creationId xmlns:a16="http://schemas.microsoft.com/office/drawing/2014/main" id="{C3337EFF-8B82-245F-EF40-62DE49E71A87}"/>
              </a:ext>
            </a:extLst>
          </p:cNvPr>
          <p:cNvSpPr/>
          <p:nvPr/>
        </p:nvSpPr>
        <p:spPr>
          <a:xfrm>
            <a:off x="9137024" y="6062609"/>
            <a:ext cx="2476400"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Fairly poor + % Very poor</a:t>
            </a:r>
          </a:p>
        </p:txBody>
      </p:sp>
      <p:graphicFrame>
        <p:nvGraphicFramePr>
          <p:cNvPr id="3" name="Ipsos Ribbon Rules" hidden="1">
            <a:extLst>
              <a:ext uri="{FF2B5EF4-FFF2-40B4-BE49-F238E27FC236}">
                <a16:creationId xmlns:a16="http://schemas.microsoft.com/office/drawing/2014/main" id="{528347DD-9895-57EF-1562-9403B9A81CDE}"/>
              </a:ext>
            </a:extLst>
          </p:cNvPr>
          <p:cNvGraphicFramePr/>
          <p:nvPr>
            <p:extLst>
              <p:ext uri="{D42A27DB-BD31-4B8C-83A1-F6EECF244321}">
                <p14:modId xmlns:p14="http://schemas.microsoft.com/office/powerpoint/2010/main" val="381965768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D_0971e59c985b7e4e" hidden="1">
            <a:extLst>
              <a:ext uri="{FF2B5EF4-FFF2-40B4-BE49-F238E27FC236}">
                <a16:creationId xmlns:a16="http://schemas.microsoft.com/office/drawing/2014/main" id="{493079F0-1880-6707-22F6-0E4F1DC60046}"/>
              </a:ext>
            </a:extLst>
          </p:cNvPr>
          <p:cNvGraphicFramePr/>
          <p:nvPr>
            <p:extLst>
              <p:ext uri="{D42A27DB-BD31-4B8C-83A1-F6EECF244321}">
                <p14:modId xmlns:p14="http://schemas.microsoft.com/office/powerpoint/2010/main" val="2165922797"/>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8" name="D_b529049e81bf4bb2">
            <a:extLst>
              <a:ext uri="{FF2B5EF4-FFF2-40B4-BE49-F238E27FC236}">
                <a16:creationId xmlns:a16="http://schemas.microsoft.com/office/drawing/2014/main" id="{859E72EA-90FD-0BF4-48FC-19BD559470EC}"/>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(Type 1, National (17,457), ICS (402); Type 2, National (22,670), ICS (492))</a:t>
            </a:r>
            <a:endParaRPr lang="en-GB" sz="1000" b="0" dirty="0">
              <a:solidFill>
                <a:schemeClr val="tx1"/>
              </a:solidFill>
              <a:latin typeface="+mn-lt"/>
            </a:endParaRPr>
          </a:p>
        </p:txBody>
      </p:sp>
    </p:spTree>
    <p:extLst>
      <p:ext uri="{BB962C8B-B14F-4D97-AF65-F5344CB8AC3E}">
        <p14:creationId xmlns:p14="http://schemas.microsoft.com/office/powerpoint/2010/main" val="227906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05D8C-D580-4A49-B83D-9BC3216C4A96}"/>
              </a:ext>
            </a:extLst>
          </p:cNvPr>
          <p:cNvSpPr>
            <a:spLocks noGrp="1"/>
          </p:cNvSpPr>
          <p:nvPr>
            <p:ph type="title"/>
          </p:nvPr>
        </p:nvSpPr>
        <p:spPr/>
        <p:txBody>
          <a:bodyPr/>
          <a:lstStyle/>
          <a:p>
            <a:r>
              <a:rPr lang="en-GB" sz="3200"/>
              <a:t>Contents</a:t>
            </a:r>
          </a:p>
        </p:txBody>
      </p:sp>
      <p:grpSp>
        <p:nvGrpSpPr>
          <p:cNvPr id="32" name="Group 31">
            <a:extLst>
              <a:ext uri="{FF2B5EF4-FFF2-40B4-BE49-F238E27FC236}">
                <a16:creationId xmlns:a16="http://schemas.microsoft.com/office/drawing/2014/main" id="{94DC85E2-8B5F-5DB7-42B2-441A7DEE59CD}"/>
              </a:ext>
            </a:extLst>
          </p:cNvPr>
          <p:cNvGrpSpPr/>
          <p:nvPr/>
        </p:nvGrpSpPr>
        <p:grpSpPr>
          <a:xfrm>
            <a:off x="1234679" y="1323530"/>
            <a:ext cx="2345683" cy="1087120"/>
            <a:chOff x="437230" y="1336557"/>
            <a:chExt cx="2345683" cy="1087120"/>
          </a:xfrm>
        </p:grpSpPr>
        <p:sp>
          <p:nvSpPr>
            <p:cNvPr id="17" name="TextBox 16">
              <a:extLst>
                <a:ext uri="{FF2B5EF4-FFF2-40B4-BE49-F238E27FC236}">
                  <a16:creationId xmlns:a16="http://schemas.microsoft.com/office/drawing/2014/main" id="{7D954C3C-794A-4FE4-ABE4-67BA5C52DC73}"/>
                </a:ext>
              </a:extLst>
            </p:cNvPr>
            <p:cNvSpPr txBox="1"/>
            <p:nvPr/>
          </p:nvSpPr>
          <p:spPr>
            <a:xfrm>
              <a:off x="43723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1</a:t>
              </a:r>
              <a:endParaRPr kumimoji="0" lang="en-GB" sz="6000" b="1" i="0" u="none" strike="noStrike" kern="1200" cap="none" spc="0" normalizeH="0" baseline="0" noProof="0" dirty="0">
                <a:ln>
                  <a:noFill/>
                </a:ln>
                <a:solidFill>
                  <a:srgbClr val="003087"/>
                </a:solidFill>
                <a:effectLst/>
                <a:uLnTx/>
                <a:uFillTx/>
                <a:latin typeface="Arial"/>
                <a:ea typeface="+mn-ea"/>
                <a:cs typeface="+mn-cs"/>
              </a:endParaRPr>
            </a:p>
          </p:txBody>
        </p:sp>
        <p:sp>
          <p:nvSpPr>
            <p:cNvPr id="9" name="TextBox 8">
              <a:extLst>
                <a:ext uri="{FF2B5EF4-FFF2-40B4-BE49-F238E27FC236}">
                  <a16:creationId xmlns:a16="http://schemas.microsoft.com/office/drawing/2014/main" id="{8371553B-17B7-E7A8-EC6D-F60AE319851C}"/>
                </a:ext>
              </a:extLst>
            </p:cNvPr>
            <p:cNvSpPr txBox="1"/>
            <p:nvPr/>
          </p:nvSpPr>
          <p:spPr>
            <a:xfrm>
              <a:off x="943548" y="162526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dirty="0">
                  <a:solidFill>
                    <a:srgbClr val="003087"/>
                  </a:solidFill>
                  <a:hlinkClick r:id="rId3" action="ppaction://hlinksldjump"/>
                </a:rPr>
                <a:t>Introduction and guidance</a:t>
              </a:r>
              <a:endParaRPr kumimoji="0" lang="en-GB" sz="1800" b="1" i="0" strike="noStrike" kern="1200" cap="none" spc="0" normalizeH="0" baseline="0" noProof="0" dirty="0">
                <a:ln>
                  <a:noFill/>
                </a:ln>
                <a:solidFill>
                  <a:srgbClr val="003087"/>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05A999EA-A9E5-4C59-95F0-D6CE3A4AAF19}"/>
                </a:ext>
                <a:ext uri="{C183D7F6-B498-43B3-948B-1728B52AA6E4}">
                  <adec:decorative xmlns:adec="http://schemas.microsoft.com/office/drawing/2017/decorative" val="1"/>
                </a:ext>
              </a:extLst>
            </p:cNvPr>
            <p:cNvCxnSpPr>
              <a:cxnSpLocks/>
            </p:cNvCxnSpPr>
            <p:nvPr/>
          </p:nvCxnSpPr>
          <p:spPr>
            <a:xfrm>
              <a:off x="442913"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3E2D6B21-2892-6CB6-569E-4D4E0C8AC82C}"/>
              </a:ext>
            </a:extLst>
          </p:cNvPr>
          <p:cNvGrpSpPr/>
          <p:nvPr/>
        </p:nvGrpSpPr>
        <p:grpSpPr>
          <a:xfrm>
            <a:off x="4759446" y="1323530"/>
            <a:ext cx="2362960" cy="1087120"/>
            <a:chOff x="3440874" y="1336557"/>
            <a:chExt cx="2362960" cy="1087120"/>
          </a:xfrm>
        </p:grpSpPr>
        <p:sp>
          <p:nvSpPr>
            <p:cNvPr id="18" name="TextBox 17">
              <a:extLst>
                <a:ext uri="{FF2B5EF4-FFF2-40B4-BE49-F238E27FC236}">
                  <a16:creationId xmlns:a16="http://schemas.microsoft.com/office/drawing/2014/main" id="{919AA834-3FE3-4858-BF2C-4B22EBF156B2}"/>
                </a:ext>
              </a:extLst>
            </p:cNvPr>
            <p:cNvSpPr txBox="1"/>
            <p:nvPr/>
          </p:nvSpPr>
          <p:spPr>
            <a:xfrm>
              <a:off x="3440874"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2</a:t>
              </a:r>
            </a:p>
          </p:txBody>
        </p:sp>
        <p:sp>
          <p:nvSpPr>
            <p:cNvPr id="23" name="TextBox 22">
              <a:extLst>
                <a:ext uri="{FF2B5EF4-FFF2-40B4-BE49-F238E27FC236}">
                  <a16:creationId xmlns:a16="http://schemas.microsoft.com/office/drawing/2014/main" id="{3E5840CC-B892-46A6-8754-2A4884D652EA}"/>
                </a:ext>
              </a:extLst>
            </p:cNvPr>
            <p:cNvSpPr txBox="1"/>
            <p:nvPr/>
          </p:nvSpPr>
          <p:spPr>
            <a:xfrm>
              <a:off x="4025172" y="154331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Headline</a:t>
              </a:r>
              <a:b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b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results</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244B072B-94AC-4B2F-A08D-BBFBC2FF9671}"/>
                </a:ext>
                <a:ext uri="{C183D7F6-B498-43B3-948B-1728B52AA6E4}">
                  <adec:decorative xmlns:adec="http://schemas.microsoft.com/office/drawing/2017/decorative" val="1"/>
                </a:ext>
              </a:extLst>
            </p:cNvPr>
            <p:cNvCxnSpPr>
              <a:cxnSpLocks/>
            </p:cNvCxnSpPr>
            <p:nvPr/>
          </p:nvCxnSpPr>
          <p:spPr>
            <a:xfrm>
              <a:off x="3463834"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692024AD-8AEE-425F-8051-5CA91280E961}"/>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grpSp>
        <p:nvGrpSpPr>
          <p:cNvPr id="30" name="Group 29">
            <a:extLst>
              <a:ext uri="{FF2B5EF4-FFF2-40B4-BE49-F238E27FC236}">
                <a16:creationId xmlns:a16="http://schemas.microsoft.com/office/drawing/2014/main" id="{FD6759B5-0EC2-14B2-ADE2-6A031FEF3A94}"/>
              </a:ext>
            </a:extLst>
          </p:cNvPr>
          <p:cNvGrpSpPr/>
          <p:nvPr/>
        </p:nvGrpSpPr>
        <p:grpSpPr>
          <a:xfrm>
            <a:off x="8288173" y="1323530"/>
            <a:ext cx="2357920" cy="1087120"/>
            <a:chOff x="6268552" y="1336557"/>
            <a:chExt cx="2357920" cy="1087120"/>
          </a:xfrm>
        </p:grpSpPr>
        <p:sp>
          <p:nvSpPr>
            <p:cNvPr id="19" name="TextBox 18">
              <a:extLst>
                <a:ext uri="{FF2B5EF4-FFF2-40B4-BE49-F238E27FC236}">
                  <a16:creationId xmlns:a16="http://schemas.microsoft.com/office/drawing/2014/main" id="{E4700BC5-BD90-47EF-A83C-30AD4C2FF3C6}"/>
                </a:ext>
              </a:extLst>
            </p:cNvPr>
            <p:cNvSpPr txBox="1"/>
            <p:nvPr/>
          </p:nvSpPr>
          <p:spPr>
            <a:xfrm>
              <a:off x="6268552"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3</a:t>
              </a:r>
            </a:p>
          </p:txBody>
        </p:sp>
        <p:sp>
          <p:nvSpPr>
            <p:cNvPr id="11" name="TextBox 10">
              <a:extLst>
                <a:ext uri="{FF2B5EF4-FFF2-40B4-BE49-F238E27FC236}">
                  <a16:creationId xmlns:a16="http://schemas.microsoft.com/office/drawing/2014/main" id="{7E2AEBF9-B0E0-3F7E-B7A7-2BA138AE7D2D}"/>
                </a:ext>
              </a:extLst>
            </p:cNvPr>
            <p:cNvSpPr txBox="1"/>
            <p:nvPr/>
          </p:nvSpPr>
          <p:spPr>
            <a:xfrm>
              <a:off x="6831444" y="1818562"/>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5" action="ppaction://hlinksldjump"/>
                </a:rPr>
                <a:t>Diagnosis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34" name="Straight Connector 33">
              <a:extLst>
                <a:ext uri="{FF2B5EF4-FFF2-40B4-BE49-F238E27FC236}">
                  <a16:creationId xmlns:a16="http://schemas.microsoft.com/office/drawing/2014/main" id="{5C9FE13E-8231-42DA-BB57-BE79E60D4D4E}"/>
                </a:ext>
                <a:ext uri="{C183D7F6-B498-43B3-948B-1728B52AA6E4}">
                  <adec:decorative xmlns:adec="http://schemas.microsoft.com/office/drawing/2017/decorative" val="1"/>
                </a:ext>
              </a:extLst>
            </p:cNvPr>
            <p:cNvCxnSpPr>
              <a:cxnSpLocks/>
            </p:cNvCxnSpPr>
            <p:nvPr/>
          </p:nvCxnSpPr>
          <p:spPr>
            <a:xfrm>
              <a:off x="6286472"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D03668F5-DBD4-774A-7B61-B3E7340AD5AF}"/>
              </a:ext>
            </a:extLst>
          </p:cNvPr>
          <p:cNvGrpSpPr/>
          <p:nvPr/>
        </p:nvGrpSpPr>
        <p:grpSpPr>
          <a:xfrm>
            <a:off x="1234679" y="2872413"/>
            <a:ext cx="2357920" cy="1087120"/>
            <a:chOff x="9091190" y="1336557"/>
            <a:chExt cx="2357920" cy="1087120"/>
          </a:xfrm>
        </p:grpSpPr>
        <p:sp>
          <p:nvSpPr>
            <p:cNvPr id="35" name="TextBox 34">
              <a:extLst>
                <a:ext uri="{FF2B5EF4-FFF2-40B4-BE49-F238E27FC236}">
                  <a16:creationId xmlns:a16="http://schemas.microsoft.com/office/drawing/2014/main" id="{91DBD603-D604-48C2-9859-000FF297D462}"/>
                </a:ext>
              </a:extLst>
            </p:cNvPr>
            <p:cNvSpPr txBox="1"/>
            <p:nvPr/>
          </p:nvSpPr>
          <p:spPr>
            <a:xfrm>
              <a:off x="909119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4</a:t>
              </a:r>
            </a:p>
          </p:txBody>
        </p:sp>
        <p:sp>
          <p:nvSpPr>
            <p:cNvPr id="12" name="TextBox 11">
              <a:extLst>
                <a:ext uri="{FF2B5EF4-FFF2-40B4-BE49-F238E27FC236}">
                  <a16:creationId xmlns:a16="http://schemas.microsoft.com/office/drawing/2014/main" id="{8457DCDF-8924-FEF5-A132-1C72A6402DF2}"/>
                </a:ext>
              </a:extLst>
            </p:cNvPr>
            <p:cNvSpPr txBox="1"/>
            <p:nvPr/>
          </p:nvSpPr>
          <p:spPr>
            <a:xfrm>
              <a:off x="9670448" y="1827618"/>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6" action="ppaction://hlinksldjump"/>
                </a:rPr>
                <a:t>Annual Review</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37" name="Straight Connector 36">
              <a:extLst>
                <a:ext uri="{FF2B5EF4-FFF2-40B4-BE49-F238E27FC236}">
                  <a16:creationId xmlns:a16="http://schemas.microsoft.com/office/drawing/2014/main" id="{E5D65FB6-EED4-42FF-B719-D8BD69691FD0}"/>
                </a:ext>
                <a:ext uri="{C183D7F6-B498-43B3-948B-1728B52AA6E4}">
                  <adec:decorative xmlns:adec="http://schemas.microsoft.com/office/drawing/2017/decorative" val="1"/>
                </a:ext>
              </a:extLst>
            </p:cNvPr>
            <p:cNvCxnSpPr>
              <a:cxnSpLocks/>
            </p:cNvCxnSpPr>
            <p:nvPr/>
          </p:nvCxnSpPr>
          <p:spPr>
            <a:xfrm>
              <a:off x="9109110"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82CDD14-BE3F-6A86-6B68-8DA8AE004A48}"/>
              </a:ext>
            </a:extLst>
          </p:cNvPr>
          <p:cNvGrpSpPr/>
          <p:nvPr/>
        </p:nvGrpSpPr>
        <p:grpSpPr>
          <a:xfrm>
            <a:off x="4776723" y="2872413"/>
            <a:ext cx="2345683" cy="1087120"/>
            <a:chOff x="437230" y="2830177"/>
            <a:chExt cx="2345683" cy="1087120"/>
          </a:xfrm>
        </p:grpSpPr>
        <p:sp>
          <p:nvSpPr>
            <p:cNvPr id="38" name="TextBox 37">
              <a:extLst>
                <a:ext uri="{FF2B5EF4-FFF2-40B4-BE49-F238E27FC236}">
                  <a16:creationId xmlns:a16="http://schemas.microsoft.com/office/drawing/2014/main" id="{B1A6B559-9992-4026-805F-CFCD4D0C0463}"/>
                </a:ext>
              </a:extLst>
            </p:cNvPr>
            <p:cNvSpPr txBox="1"/>
            <p:nvPr/>
          </p:nvSpPr>
          <p:spPr>
            <a:xfrm>
              <a:off x="43723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5</a:t>
              </a:r>
            </a:p>
          </p:txBody>
        </p:sp>
        <p:sp>
          <p:nvSpPr>
            <p:cNvPr id="10" name="TextBox 9">
              <a:extLst>
                <a:ext uri="{FF2B5EF4-FFF2-40B4-BE49-F238E27FC236}">
                  <a16:creationId xmlns:a16="http://schemas.microsoft.com/office/drawing/2014/main" id="{EEB82ED8-775E-FAC0-1CB6-E2B6A88C9CE1}"/>
                </a:ext>
              </a:extLst>
            </p:cNvPr>
            <p:cNvSpPr txBox="1"/>
            <p:nvPr/>
          </p:nvSpPr>
          <p:spPr>
            <a:xfrm>
              <a:off x="94679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7" action="ppaction://hlinksldjump"/>
                </a:rPr>
                <a:t>Diabetes courses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3" name="Straight Connector 42">
              <a:extLst>
                <a:ext uri="{FF2B5EF4-FFF2-40B4-BE49-F238E27FC236}">
                  <a16:creationId xmlns:a16="http://schemas.microsoft.com/office/drawing/2014/main" id="{ACAB1EBB-EF7E-4060-99EA-780518A9881A}"/>
                </a:ext>
                <a:ext uri="{C183D7F6-B498-43B3-948B-1728B52AA6E4}">
                  <adec:decorative xmlns:adec="http://schemas.microsoft.com/office/drawing/2017/decorative" val="1"/>
                </a:ext>
              </a:extLst>
            </p:cNvPr>
            <p:cNvCxnSpPr>
              <a:cxnSpLocks/>
            </p:cNvCxnSpPr>
            <p:nvPr/>
          </p:nvCxnSpPr>
          <p:spPr>
            <a:xfrm>
              <a:off x="442913"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6D7B9AB-5839-E8FB-399E-C375E5B1F885}"/>
              </a:ext>
            </a:extLst>
          </p:cNvPr>
          <p:cNvGrpSpPr/>
          <p:nvPr/>
        </p:nvGrpSpPr>
        <p:grpSpPr>
          <a:xfrm>
            <a:off x="8285653" y="2872413"/>
            <a:ext cx="2362960" cy="1087120"/>
            <a:chOff x="3440874" y="2830177"/>
            <a:chExt cx="2362960" cy="1087120"/>
          </a:xfrm>
        </p:grpSpPr>
        <p:sp>
          <p:nvSpPr>
            <p:cNvPr id="39" name="TextBox 38">
              <a:extLst>
                <a:ext uri="{FF2B5EF4-FFF2-40B4-BE49-F238E27FC236}">
                  <a16:creationId xmlns:a16="http://schemas.microsoft.com/office/drawing/2014/main" id="{C36B95ED-3BA2-4CF0-A968-8934BC003E40}"/>
                </a:ext>
              </a:extLst>
            </p:cNvPr>
            <p:cNvSpPr txBox="1"/>
            <p:nvPr/>
          </p:nvSpPr>
          <p:spPr>
            <a:xfrm>
              <a:off x="3440874"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6</a:t>
              </a:r>
            </a:p>
          </p:txBody>
        </p:sp>
        <p:sp>
          <p:nvSpPr>
            <p:cNvPr id="13" name="TextBox 12">
              <a:extLst>
                <a:ext uri="{FF2B5EF4-FFF2-40B4-BE49-F238E27FC236}">
                  <a16:creationId xmlns:a16="http://schemas.microsoft.com/office/drawing/2014/main" id="{C147687F-1C36-F304-62C6-95526F7276C8}"/>
                </a:ext>
              </a:extLst>
            </p:cNvPr>
            <p:cNvSpPr txBox="1"/>
            <p:nvPr/>
          </p:nvSpPr>
          <p:spPr>
            <a:xfrm>
              <a:off x="396316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8" action="ppaction://hlinksldjump"/>
                </a:rPr>
                <a:t>Living with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A97445DB-8155-4E38-B24D-6ABCB3CA1410}"/>
                </a:ext>
                <a:ext uri="{C183D7F6-B498-43B3-948B-1728B52AA6E4}">
                  <adec:decorative xmlns:adec="http://schemas.microsoft.com/office/drawing/2017/decorative" val="1"/>
                </a:ext>
              </a:extLst>
            </p:cNvPr>
            <p:cNvCxnSpPr>
              <a:cxnSpLocks/>
            </p:cNvCxnSpPr>
            <p:nvPr/>
          </p:nvCxnSpPr>
          <p:spPr>
            <a:xfrm>
              <a:off x="3463834"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6C6173A-8AAE-CD3F-AF61-A157E31432F3}"/>
              </a:ext>
            </a:extLst>
          </p:cNvPr>
          <p:cNvGrpSpPr/>
          <p:nvPr/>
        </p:nvGrpSpPr>
        <p:grpSpPr>
          <a:xfrm>
            <a:off x="1234679" y="4421296"/>
            <a:ext cx="2357920" cy="1087120"/>
            <a:chOff x="6268552" y="2830177"/>
            <a:chExt cx="2357920" cy="1087120"/>
          </a:xfrm>
        </p:grpSpPr>
        <p:sp>
          <p:nvSpPr>
            <p:cNvPr id="40" name="TextBox 39">
              <a:extLst>
                <a:ext uri="{FF2B5EF4-FFF2-40B4-BE49-F238E27FC236}">
                  <a16:creationId xmlns:a16="http://schemas.microsoft.com/office/drawing/2014/main" id="{90B26CB4-7128-4461-90EC-F6FBABFD1B2A}"/>
                </a:ext>
              </a:extLst>
            </p:cNvPr>
            <p:cNvSpPr txBox="1"/>
            <p:nvPr/>
          </p:nvSpPr>
          <p:spPr>
            <a:xfrm>
              <a:off x="6268552"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7</a:t>
              </a:r>
            </a:p>
          </p:txBody>
        </p:sp>
        <p:sp>
          <p:nvSpPr>
            <p:cNvPr id="14" name="TextBox 13">
              <a:extLst>
                <a:ext uri="{FF2B5EF4-FFF2-40B4-BE49-F238E27FC236}">
                  <a16:creationId xmlns:a16="http://schemas.microsoft.com/office/drawing/2014/main" id="{F35F2CE0-7595-969B-57DF-E317625393F5}"/>
                </a:ext>
              </a:extLst>
            </p:cNvPr>
            <p:cNvSpPr txBox="1"/>
            <p:nvPr/>
          </p:nvSpPr>
          <p:spPr>
            <a:xfrm>
              <a:off x="6825909" y="2831337"/>
              <a:ext cx="1778662" cy="830997"/>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9" action="ppaction://hlinksldjump"/>
                </a:rPr>
                <a:t>Using devices to manage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6" name="Straight Connector 45">
              <a:extLst>
                <a:ext uri="{FF2B5EF4-FFF2-40B4-BE49-F238E27FC236}">
                  <a16:creationId xmlns:a16="http://schemas.microsoft.com/office/drawing/2014/main" id="{9CFCC70E-B53F-4034-AADB-3AAA0F8734EE}"/>
                </a:ext>
                <a:ext uri="{C183D7F6-B498-43B3-948B-1728B52AA6E4}">
                  <adec:decorative xmlns:adec="http://schemas.microsoft.com/office/drawing/2017/decorative" val="1"/>
                </a:ext>
              </a:extLst>
            </p:cNvPr>
            <p:cNvCxnSpPr>
              <a:cxnSpLocks/>
            </p:cNvCxnSpPr>
            <p:nvPr/>
          </p:nvCxnSpPr>
          <p:spPr>
            <a:xfrm>
              <a:off x="6286472"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625FAB3-0551-4BC3-CFA8-CA72D1FB3A56}"/>
              </a:ext>
            </a:extLst>
          </p:cNvPr>
          <p:cNvGrpSpPr/>
          <p:nvPr/>
        </p:nvGrpSpPr>
        <p:grpSpPr>
          <a:xfrm>
            <a:off x="4764486" y="4421296"/>
            <a:ext cx="2357920" cy="1087120"/>
            <a:chOff x="9091190" y="2830177"/>
            <a:chExt cx="2357920" cy="1087120"/>
          </a:xfrm>
        </p:grpSpPr>
        <p:sp>
          <p:nvSpPr>
            <p:cNvPr id="47" name="TextBox 46">
              <a:extLst>
                <a:ext uri="{FF2B5EF4-FFF2-40B4-BE49-F238E27FC236}">
                  <a16:creationId xmlns:a16="http://schemas.microsoft.com/office/drawing/2014/main" id="{7ECF1C9C-E6DD-46C3-A487-211F1908C5FC}"/>
                </a:ext>
              </a:extLst>
            </p:cNvPr>
            <p:cNvSpPr txBox="1"/>
            <p:nvPr/>
          </p:nvSpPr>
          <p:spPr>
            <a:xfrm>
              <a:off x="909119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8</a:t>
              </a:r>
            </a:p>
          </p:txBody>
        </p:sp>
        <p:sp>
          <p:nvSpPr>
            <p:cNvPr id="15" name="TextBox 14">
              <a:extLst>
                <a:ext uri="{FF2B5EF4-FFF2-40B4-BE49-F238E27FC236}">
                  <a16:creationId xmlns:a16="http://schemas.microsoft.com/office/drawing/2014/main" id="{24176BEF-5FB8-28E3-E659-4217A458DBEC}"/>
                </a:ext>
              </a:extLst>
            </p:cNvPr>
            <p:cNvSpPr txBox="1"/>
            <p:nvPr/>
          </p:nvSpPr>
          <p:spPr>
            <a:xfrm>
              <a:off x="9633040" y="3059158"/>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10" action="ppaction://hlinksldjump"/>
                </a:rPr>
                <a:t>Involved in decisions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9" name="Straight Connector 48">
              <a:extLst>
                <a:ext uri="{FF2B5EF4-FFF2-40B4-BE49-F238E27FC236}">
                  <a16:creationId xmlns:a16="http://schemas.microsoft.com/office/drawing/2014/main" id="{D5B078D9-5737-4703-800B-32D96B0B9234}"/>
                </a:ext>
                <a:ext uri="{C183D7F6-B498-43B3-948B-1728B52AA6E4}">
                  <adec:decorative xmlns:adec="http://schemas.microsoft.com/office/drawing/2017/decorative" val="1"/>
                </a:ext>
              </a:extLst>
            </p:cNvPr>
            <p:cNvCxnSpPr>
              <a:cxnSpLocks/>
            </p:cNvCxnSpPr>
            <p:nvPr/>
          </p:nvCxnSpPr>
          <p:spPr>
            <a:xfrm>
              <a:off x="9109110"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5C3D784-579E-9F43-2D7C-875288DB9431}"/>
              </a:ext>
            </a:extLst>
          </p:cNvPr>
          <p:cNvGrpSpPr/>
          <p:nvPr/>
        </p:nvGrpSpPr>
        <p:grpSpPr>
          <a:xfrm>
            <a:off x="8294292" y="4421296"/>
            <a:ext cx="2345683" cy="1087120"/>
            <a:chOff x="437230" y="4406227"/>
            <a:chExt cx="2345683" cy="1087120"/>
          </a:xfrm>
        </p:grpSpPr>
        <p:sp>
          <p:nvSpPr>
            <p:cNvPr id="50" name="TextBox 49">
              <a:extLst>
                <a:ext uri="{FF2B5EF4-FFF2-40B4-BE49-F238E27FC236}">
                  <a16:creationId xmlns:a16="http://schemas.microsoft.com/office/drawing/2014/main" id="{B50CCB0E-29CB-4B43-A324-9CEF9EFE8246}"/>
                </a:ext>
              </a:extLst>
            </p:cNvPr>
            <p:cNvSpPr txBox="1"/>
            <p:nvPr/>
          </p:nvSpPr>
          <p:spPr>
            <a:xfrm>
              <a:off x="437230" y="440622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9</a:t>
              </a:r>
            </a:p>
          </p:txBody>
        </p:sp>
        <p:sp>
          <p:nvSpPr>
            <p:cNvPr id="16" name="TextBox 15">
              <a:extLst>
                <a:ext uri="{FF2B5EF4-FFF2-40B4-BE49-F238E27FC236}">
                  <a16:creationId xmlns:a16="http://schemas.microsoft.com/office/drawing/2014/main" id="{6A1EEC26-6B1D-A8C5-1FDD-498EA1D2440E}"/>
                </a:ext>
              </a:extLst>
            </p:cNvPr>
            <p:cNvSpPr txBox="1"/>
            <p:nvPr/>
          </p:nvSpPr>
          <p:spPr>
            <a:xfrm>
              <a:off x="943548" y="4917906"/>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b="1">
                  <a:solidFill>
                    <a:srgbClr val="003087"/>
                  </a:solidFill>
                  <a:latin typeface="Arial"/>
                  <a:hlinkClick r:id="rId11" action="ppaction://hlinksldjump"/>
                </a:rPr>
                <a:t>Find out more</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55" name="Straight Connector 54">
              <a:extLst>
                <a:ext uri="{FF2B5EF4-FFF2-40B4-BE49-F238E27FC236}">
                  <a16:creationId xmlns:a16="http://schemas.microsoft.com/office/drawing/2014/main" id="{07E149E9-3A0E-4558-B2F8-4E579E30E6E3}"/>
                </a:ext>
                <a:ext uri="{C183D7F6-B498-43B3-948B-1728B52AA6E4}">
                  <adec:decorative xmlns:adec="http://schemas.microsoft.com/office/drawing/2017/decorative" val="1"/>
                </a:ext>
              </a:extLst>
            </p:cNvPr>
            <p:cNvCxnSpPr>
              <a:cxnSpLocks/>
            </p:cNvCxnSpPr>
            <p:nvPr/>
          </p:nvCxnSpPr>
          <p:spPr>
            <a:xfrm>
              <a:off x="442913" y="549334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4D1B3727-25A5-F4B7-3B4F-70D97FF1B23D}"/>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Diabetes Courses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14972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423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78829303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Diabetes courses: Taken part</a:t>
            </a:r>
          </a:p>
        </p:txBody>
      </p:sp>
      <p:sp>
        <p:nvSpPr>
          <p:cNvPr id="3" name="Title 1">
            <a:extLst>
              <a:ext uri="{FF2B5EF4-FFF2-40B4-BE49-F238E27FC236}">
                <a16:creationId xmlns:a16="http://schemas.microsoft.com/office/drawing/2014/main" id="{93E4A059-9B87-19BD-C09B-9D6C5DFC0BC7}"/>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8" name="D_30a61dc9b70a6da5_CalcTable">
            <a:extLst>
              <a:ext uri="{FF2B5EF4-FFF2-40B4-BE49-F238E27FC236}">
                <a16:creationId xmlns:a16="http://schemas.microsoft.com/office/drawing/2014/main" id="{C4F55A32-4617-D35B-19E6-EF565093E6DB}"/>
              </a:ext>
            </a:extLst>
          </p:cNvPr>
          <p:cNvGraphicFramePr>
            <a:graphicFrameLocks noGrp="1"/>
          </p:cNvGraphicFramePr>
          <p:nvPr>
            <p:extLst>
              <p:ext uri="{D42A27DB-BD31-4B8C-83A1-F6EECF244321}">
                <p14:modId xmlns:p14="http://schemas.microsoft.com/office/powerpoint/2010/main" val="95872897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30a61dc9b70a6da5" hidden="1">
            <a:extLst>
              <a:ext uri="{FF2B5EF4-FFF2-40B4-BE49-F238E27FC236}">
                <a16:creationId xmlns:a16="http://schemas.microsoft.com/office/drawing/2014/main" id="{A94DC5FC-1FC6-0DB4-7562-EB6D5816E2C1}"/>
              </a:ext>
            </a:extLst>
          </p:cNvPr>
          <p:cNvGraphicFramePr/>
          <p:nvPr>
            <p:extLst>
              <p:ext uri="{D42A27DB-BD31-4B8C-83A1-F6EECF244321}">
                <p14:modId xmlns:p14="http://schemas.microsoft.com/office/powerpoint/2010/main" val="865531704"/>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0AA8235E-F2D7-B647-B0D4-84E65A1A4C5B}"/>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69fef08237030867">
            <a:extLst>
              <a:ext uri="{FF2B5EF4-FFF2-40B4-BE49-F238E27FC236}">
                <a16:creationId xmlns:a16="http://schemas.microsoft.com/office/drawing/2014/main" id="{80303670-2DB5-EE9E-E073-7CE681B94FD7}"/>
              </a:ext>
            </a:extLst>
          </p:cNvPr>
          <p:cNvGraphicFramePr>
            <a:graphicFrameLocks noGrp="1"/>
          </p:cNvGraphicFramePr>
          <p:nvPr>
            <p:extLst>
              <p:ext uri="{D42A27DB-BD31-4B8C-83A1-F6EECF244321}">
                <p14:modId xmlns:p14="http://schemas.microsoft.com/office/powerpoint/2010/main" val="101898932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EE6FBC2B-F559-2357-A420-9F7F0B585616}"/>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5555e2c4fa9674b0_CalcTable">
            <a:extLst>
              <a:ext uri="{FF2B5EF4-FFF2-40B4-BE49-F238E27FC236}">
                <a16:creationId xmlns:a16="http://schemas.microsoft.com/office/drawing/2014/main" id="{910C9D0D-627F-CFAC-7B55-A51812C279A8}"/>
              </a:ext>
            </a:extLst>
          </p:cNvPr>
          <p:cNvGraphicFramePr>
            <a:graphicFrameLocks noGrp="1"/>
          </p:cNvGraphicFramePr>
          <p:nvPr>
            <p:extLst>
              <p:ext uri="{D42A27DB-BD31-4B8C-83A1-F6EECF244321}">
                <p14:modId xmlns:p14="http://schemas.microsoft.com/office/powerpoint/2010/main" val="3663292805"/>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5555e2c4fa9674b0" hidden="1">
            <a:extLst>
              <a:ext uri="{FF2B5EF4-FFF2-40B4-BE49-F238E27FC236}">
                <a16:creationId xmlns:a16="http://schemas.microsoft.com/office/drawing/2014/main" id="{8E2BFA38-7CA8-2F72-0710-4FBB4B4F5A0B}"/>
              </a:ext>
            </a:extLst>
          </p:cNvPr>
          <p:cNvGraphicFramePr/>
          <p:nvPr>
            <p:extLst>
              <p:ext uri="{D42A27DB-BD31-4B8C-83A1-F6EECF244321}">
                <p14:modId xmlns:p14="http://schemas.microsoft.com/office/powerpoint/2010/main" val="2062981087"/>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2061399F-8D4E-8B78-0A1C-47584E7C89DB}"/>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edde2909c68afcb0">
            <a:extLst>
              <a:ext uri="{FF2B5EF4-FFF2-40B4-BE49-F238E27FC236}">
                <a16:creationId xmlns:a16="http://schemas.microsoft.com/office/drawing/2014/main" id="{8D94F108-FDE7-5BE6-AABF-E99CD057BB07}"/>
              </a:ext>
            </a:extLst>
          </p:cNvPr>
          <p:cNvGraphicFramePr>
            <a:graphicFrameLocks noGrp="1"/>
          </p:cNvGraphicFramePr>
          <p:nvPr>
            <p:extLst>
              <p:ext uri="{D42A27DB-BD31-4B8C-83A1-F6EECF244321}">
                <p14:modId xmlns:p14="http://schemas.microsoft.com/office/powerpoint/2010/main" val="3471355739"/>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691DA75E-424C-32FB-C740-ED0F70669FFD}"/>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828D3FCC-4E0D-199F-19E2-A6846DADAE4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Rectangle 23">
            <a:extLst>
              <a:ext uri="{FF2B5EF4-FFF2-40B4-BE49-F238E27FC236}">
                <a16:creationId xmlns:a16="http://schemas.microsoft.com/office/drawing/2014/main" id="{6F6A450D-B965-6E8B-161F-DAFE23438AEB}"/>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Q25. Have you taken part in a course about diabetes?</a:t>
            </a:r>
          </a:p>
        </p:txBody>
      </p:sp>
      <p:sp>
        <p:nvSpPr>
          <p:cNvPr id="25" name="TextBox 24">
            <a:extLst>
              <a:ext uri="{FF2B5EF4-FFF2-40B4-BE49-F238E27FC236}">
                <a16:creationId xmlns:a16="http://schemas.microsoft.com/office/drawing/2014/main" id="{4393A3A9-B49D-6790-C65D-F239E3721AA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6" name="TextBox 35">
            <a:extLst>
              <a:ext uri="{FF2B5EF4-FFF2-40B4-BE49-F238E27FC236}">
                <a16:creationId xmlns:a16="http://schemas.microsoft.com/office/drawing/2014/main" id="{25D44168-83E0-7424-03C7-BED7B3A6708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2" name="D_044bb0b55a25f35c">
            <a:extLst>
              <a:ext uri="{FF2B5EF4-FFF2-40B4-BE49-F238E27FC236}">
                <a16:creationId xmlns:a16="http://schemas.microsoft.com/office/drawing/2014/main" id="{18B54D6B-A985-B1AA-A6C7-B820FCAC5DF3}"/>
              </a:ext>
            </a:extLst>
          </p:cNvPr>
          <p:cNvGraphicFramePr>
            <a:graphicFrameLocks/>
          </p:cNvGraphicFramePr>
          <p:nvPr>
            <p:extLst>
              <p:ext uri="{D42A27DB-BD31-4B8C-83A1-F6EECF244321}">
                <p14:modId xmlns:p14="http://schemas.microsoft.com/office/powerpoint/2010/main" val="2577605957"/>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D_8e5d3f8018ec8b91">
            <a:extLst>
              <a:ext uri="{FF2B5EF4-FFF2-40B4-BE49-F238E27FC236}">
                <a16:creationId xmlns:a16="http://schemas.microsoft.com/office/drawing/2014/main" id="{F60F9CF1-B82A-2D4D-4B69-850727D32F47}"/>
              </a:ext>
            </a:extLst>
          </p:cNvPr>
          <p:cNvGraphicFramePr>
            <a:graphicFrameLocks/>
          </p:cNvGraphicFramePr>
          <p:nvPr>
            <p:extLst>
              <p:ext uri="{D42A27DB-BD31-4B8C-83A1-F6EECF244321}">
                <p14:modId xmlns:p14="http://schemas.microsoft.com/office/powerpoint/2010/main" val="393665537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30" name="Rectangle 29">
            <a:extLst>
              <a:ext uri="{FF2B5EF4-FFF2-40B4-BE49-F238E27FC236}">
                <a16:creationId xmlns:a16="http://schemas.microsoft.com/office/drawing/2014/main" id="{FA26D673-318D-8633-29A5-26336FA0A7B5}"/>
              </a:ext>
            </a:extLst>
          </p:cNvPr>
          <p:cNvSpPr/>
          <p:nvPr/>
        </p:nvSpPr>
        <p:spPr>
          <a:xfrm>
            <a:off x="7293129" y="6207236"/>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5" name="Graphic 4" descr="Information with solid fill">
            <a:extLst>
              <a:ext uri="{FF2B5EF4-FFF2-40B4-BE49-F238E27FC236}">
                <a16:creationId xmlns:a16="http://schemas.microsoft.com/office/drawing/2014/main" id="{94FF7BAD-12F7-B1AB-0F24-59FC65EF5CF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85115" y="6200178"/>
            <a:ext cx="253279" cy="253279"/>
          </a:xfrm>
          <a:prstGeom prst="rect">
            <a:avLst/>
          </a:prstGeom>
        </p:spPr>
      </p:pic>
      <p:graphicFrame>
        <p:nvGraphicFramePr>
          <p:cNvPr id="6" name="Ipsos Ribbon Rules" hidden="1">
            <a:extLst>
              <a:ext uri="{FF2B5EF4-FFF2-40B4-BE49-F238E27FC236}">
                <a16:creationId xmlns:a16="http://schemas.microsoft.com/office/drawing/2014/main" id="{0580A951-EEEB-2627-1B30-3083E226D3B2}"/>
              </a:ext>
            </a:extLst>
          </p:cNvPr>
          <p:cNvGraphicFramePr/>
          <p:nvPr>
            <p:extLst>
              <p:ext uri="{D42A27DB-BD31-4B8C-83A1-F6EECF244321}">
                <p14:modId xmlns:p14="http://schemas.microsoft.com/office/powerpoint/2010/main" val="379916856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0" name="D_65b51bbfae262ecf">
            <a:extLst>
              <a:ext uri="{FF2B5EF4-FFF2-40B4-BE49-F238E27FC236}">
                <a16:creationId xmlns:a16="http://schemas.microsoft.com/office/drawing/2014/main" id="{0776BDE8-FA9B-4975-BBDE-9405EB55E1B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(17,936), ICS (409); Type 2, National (24,076), ICS (529))</a:t>
            </a:r>
            <a:endParaRPr lang="en-GB" sz="1000" b="0" dirty="0">
              <a:solidFill>
                <a:schemeClr val="tx1"/>
              </a:solidFill>
              <a:latin typeface="+mn-lt"/>
            </a:endParaRPr>
          </a:p>
        </p:txBody>
      </p:sp>
    </p:spTree>
    <p:extLst>
      <p:ext uri="{BB962C8B-B14F-4D97-AF65-F5344CB8AC3E}">
        <p14:creationId xmlns:p14="http://schemas.microsoft.com/office/powerpoint/2010/main" val="423140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Living with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9984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9736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Physical activity </a:t>
            </a:r>
            <a:endParaRPr lang="en-GB" sz="2800" dirty="0"/>
          </a:p>
        </p:txBody>
      </p:sp>
      <p:sp>
        <p:nvSpPr>
          <p:cNvPr id="5" name="Title 1">
            <a:extLst>
              <a:ext uri="{FF2B5EF4-FFF2-40B4-BE49-F238E27FC236}">
                <a16:creationId xmlns:a16="http://schemas.microsoft.com/office/drawing/2014/main" id="{0A181E0C-9117-44C0-74F6-622F1140B05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6" name="D_b3c3b44d845cb94a_CalcTable">
            <a:extLst>
              <a:ext uri="{FF2B5EF4-FFF2-40B4-BE49-F238E27FC236}">
                <a16:creationId xmlns:a16="http://schemas.microsoft.com/office/drawing/2014/main" id="{F073768E-7F41-E80A-9F58-E0CE72AC855D}"/>
              </a:ext>
            </a:extLst>
          </p:cNvPr>
          <p:cNvGraphicFramePr>
            <a:graphicFrameLocks noGrp="1"/>
          </p:cNvGraphicFramePr>
          <p:nvPr>
            <p:extLst>
              <p:ext uri="{D42A27DB-BD31-4B8C-83A1-F6EECF244321}">
                <p14:modId xmlns:p14="http://schemas.microsoft.com/office/powerpoint/2010/main" val="664418145"/>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b3c3b44d845cb94a" hidden="1">
            <a:extLst>
              <a:ext uri="{FF2B5EF4-FFF2-40B4-BE49-F238E27FC236}">
                <a16:creationId xmlns:a16="http://schemas.microsoft.com/office/drawing/2014/main" id="{40D4988C-F4F1-B2A1-D5A4-BB77581189B6}"/>
              </a:ext>
            </a:extLst>
          </p:cNvPr>
          <p:cNvGraphicFramePr/>
          <p:nvPr>
            <p:extLst>
              <p:ext uri="{D42A27DB-BD31-4B8C-83A1-F6EECF244321}">
                <p14:modId xmlns:p14="http://schemas.microsoft.com/office/powerpoint/2010/main" val="1915805335"/>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45C94BA4-E7F9-97C1-B516-F98BA99D6582}"/>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8" name="D_6436bf0fb2676426">
            <a:extLst>
              <a:ext uri="{FF2B5EF4-FFF2-40B4-BE49-F238E27FC236}">
                <a16:creationId xmlns:a16="http://schemas.microsoft.com/office/drawing/2014/main" id="{E233644A-4610-5453-413C-DCDC0B2C79F6}"/>
              </a:ext>
            </a:extLst>
          </p:cNvPr>
          <p:cNvGraphicFramePr>
            <a:graphicFrameLocks noGrp="1"/>
          </p:cNvGraphicFramePr>
          <p:nvPr>
            <p:extLst>
              <p:ext uri="{D42A27DB-BD31-4B8C-83A1-F6EECF244321}">
                <p14:modId xmlns:p14="http://schemas.microsoft.com/office/powerpoint/2010/main" val="1025636532"/>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5" name="Title 1">
            <a:extLst>
              <a:ext uri="{FF2B5EF4-FFF2-40B4-BE49-F238E27FC236}">
                <a16:creationId xmlns:a16="http://schemas.microsoft.com/office/drawing/2014/main" id="{3766B717-DD5A-1321-F86D-F9E37648567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2fd70c2309487639_CalcTable">
            <a:extLst>
              <a:ext uri="{FF2B5EF4-FFF2-40B4-BE49-F238E27FC236}">
                <a16:creationId xmlns:a16="http://schemas.microsoft.com/office/drawing/2014/main" id="{C39C775B-9A37-7F79-A702-E43DA40A82EC}"/>
              </a:ext>
            </a:extLst>
          </p:cNvPr>
          <p:cNvGraphicFramePr>
            <a:graphicFrameLocks noGrp="1"/>
          </p:cNvGraphicFramePr>
          <p:nvPr>
            <p:extLst>
              <p:ext uri="{D42A27DB-BD31-4B8C-83A1-F6EECF244321}">
                <p14:modId xmlns:p14="http://schemas.microsoft.com/office/powerpoint/2010/main" val="3287347327"/>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2fd70c2309487639" hidden="1">
            <a:extLst>
              <a:ext uri="{FF2B5EF4-FFF2-40B4-BE49-F238E27FC236}">
                <a16:creationId xmlns:a16="http://schemas.microsoft.com/office/drawing/2014/main" id="{510CB1C6-A9A7-A891-17B0-D1327E203276}"/>
              </a:ext>
            </a:extLst>
          </p:cNvPr>
          <p:cNvGraphicFramePr/>
          <p:nvPr>
            <p:extLst>
              <p:ext uri="{D42A27DB-BD31-4B8C-83A1-F6EECF244321}">
                <p14:modId xmlns:p14="http://schemas.microsoft.com/office/powerpoint/2010/main" val="313051225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0" name="Title 1">
            <a:extLst>
              <a:ext uri="{FF2B5EF4-FFF2-40B4-BE49-F238E27FC236}">
                <a16:creationId xmlns:a16="http://schemas.microsoft.com/office/drawing/2014/main" id="{D40DB4C9-D381-B712-D6E4-7934FCEB5449}"/>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2" name="D_7c5277ede23e7239">
            <a:extLst>
              <a:ext uri="{FF2B5EF4-FFF2-40B4-BE49-F238E27FC236}">
                <a16:creationId xmlns:a16="http://schemas.microsoft.com/office/drawing/2014/main" id="{4295BDD9-77BD-4F97-1881-DAB84037EE38}"/>
              </a:ext>
            </a:extLst>
          </p:cNvPr>
          <p:cNvGraphicFramePr>
            <a:graphicFrameLocks noGrp="1"/>
          </p:cNvGraphicFramePr>
          <p:nvPr>
            <p:extLst>
              <p:ext uri="{D42A27DB-BD31-4B8C-83A1-F6EECF244321}">
                <p14:modId xmlns:p14="http://schemas.microsoft.com/office/powerpoint/2010/main" val="226588333"/>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4" name="Table1">
            <a:extLst>
              <a:ext uri="{FF2B5EF4-FFF2-40B4-BE49-F238E27FC236}">
                <a16:creationId xmlns:a16="http://schemas.microsoft.com/office/drawing/2014/main" id="{BBC79467-C437-27EF-760B-0BBCF94C98D9}"/>
              </a:ext>
            </a:extLst>
          </p:cNvPr>
          <p:cNvGraphicFramePr>
            <a:graphicFrameLocks noGrp="1"/>
          </p:cNvGraphicFramePr>
          <p:nvPr>
            <p:extLst>
              <p:ext uri="{D42A27DB-BD31-4B8C-83A1-F6EECF244321}">
                <p14:modId xmlns:p14="http://schemas.microsoft.com/office/powerpoint/2010/main" val="101356007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Isosceles Triangle 27">
            <a:extLst>
              <a:ext uri="{FF2B5EF4-FFF2-40B4-BE49-F238E27FC236}">
                <a16:creationId xmlns:a16="http://schemas.microsoft.com/office/drawing/2014/main" id="{DDBC18B6-0909-7247-6A31-CADE1F4546A4}"/>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9" name="Isosceles Triangle 28">
            <a:extLst>
              <a:ext uri="{FF2B5EF4-FFF2-40B4-BE49-F238E27FC236}">
                <a16:creationId xmlns:a16="http://schemas.microsoft.com/office/drawing/2014/main" id="{3F04E8B0-3E2D-CADC-05BF-422B88592A9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Rectangle 30">
            <a:extLst>
              <a:ext uri="{FF2B5EF4-FFF2-40B4-BE49-F238E27FC236}">
                <a16:creationId xmlns:a16="http://schemas.microsoft.com/office/drawing/2014/main" id="{41099A0D-AA43-5BB6-BBB3-59AA91018CBD}"/>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 Thinking about the last 12 months, to what extent do you agree or disagree with the following statements? </a:t>
            </a: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being as physically active as I would like to be”</a:t>
            </a:r>
          </a:p>
        </p:txBody>
      </p:sp>
      <p:sp>
        <p:nvSpPr>
          <p:cNvPr id="36" name="TextBox 35">
            <a:extLst>
              <a:ext uri="{FF2B5EF4-FFF2-40B4-BE49-F238E27FC236}">
                <a16:creationId xmlns:a16="http://schemas.microsoft.com/office/drawing/2014/main" id="{A41EA53A-D22C-4CB3-DD28-A66FEC567E7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9F706639-E444-4E50-C2AF-4A20D82982F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e1d8dffc26b389a9">
            <a:extLst>
              <a:ext uri="{FF2B5EF4-FFF2-40B4-BE49-F238E27FC236}">
                <a16:creationId xmlns:a16="http://schemas.microsoft.com/office/drawing/2014/main" id="{6FFC2DE2-51C7-3D5A-A60F-899EFC7DFA97}"/>
              </a:ext>
            </a:extLst>
          </p:cNvPr>
          <p:cNvGraphicFramePr>
            <a:graphicFrameLocks/>
          </p:cNvGraphicFramePr>
          <p:nvPr>
            <p:extLst>
              <p:ext uri="{D42A27DB-BD31-4B8C-83A1-F6EECF244321}">
                <p14:modId xmlns:p14="http://schemas.microsoft.com/office/powerpoint/2010/main" val="252637920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D_abea2eac15375aa2">
            <a:extLst>
              <a:ext uri="{FF2B5EF4-FFF2-40B4-BE49-F238E27FC236}">
                <a16:creationId xmlns:a16="http://schemas.microsoft.com/office/drawing/2014/main" id="{6FA2B777-F36E-92DD-5177-7E2C00B016A7}"/>
              </a:ext>
            </a:extLst>
          </p:cNvPr>
          <p:cNvGraphicFramePr>
            <a:graphicFrameLocks/>
          </p:cNvGraphicFramePr>
          <p:nvPr>
            <p:extLst>
              <p:ext uri="{D42A27DB-BD31-4B8C-83A1-F6EECF244321}">
                <p14:modId xmlns:p14="http://schemas.microsoft.com/office/powerpoint/2010/main" val="2993567621"/>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18" name="Graphic 17" descr="Information with solid fill">
            <a:extLst>
              <a:ext uri="{FF2B5EF4-FFF2-40B4-BE49-F238E27FC236}">
                <a16:creationId xmlns:a16="http://schemas.microsoft.com/office/drawing/2014/main" id="{541F76C2-03A7-C318-E964-B4EFFBC7FA8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19" name="Rectangle 18">
            <a:extLst>
              <a:ext uri="{FF2B5EF4-FFF2-40B4-BE49-F238E27FC236}">
                <a16:creationId xmlns:a16="http://schemas.microsoft.com/office/drawing/2014/main" id="{736B42BE-60CC-77CB-9674-B3E1A25A9FE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sp>
        <p:nvSpPr>
          <p:cNvPr id="12" name="D_36ff581160ce6ae4">
            <a:extLst>
              <a:ext uri="{FF2B5EF4-FFF2-40B4-BE49-F238E27FC236}">
                <a16:creationId xmlns:a16="http://schemas.microsoft.com/office/drawing/2014/main" id="{8364C7B0-48B9-9A28-E239-C386723DA3E9}"/>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(17,977), ICS (411); Type 2, National (24,153), ICS (534))</a:t>
            </a:r>
            <a:endParaRPr lang="en-GB" sz="1000" b="0" dirty="0">
              <a:solidFill>
                <a:schemeClr val="tx1"/>
              </a:solidFill>
              <a:latin typeface="+mn-lt"/>
            </a:endParaRPr>
          </a:p>
        </p:txBody>
      </p:sp>
      <p:graphicFrame>
        <p:nvGraphicFramePr>
          <p:cNvPr id="17" name="Ipsos Ribbon Rules" hidden="1">
            <a:extLst>
              <a:ext uri="{FF2B5EF4-FFF2-40B4-BE49-F238E27FC236}">
                <a16:creationId xmlns:a16="http://schemas.microsoft.com/office/drawing/2014/main" id="{18D6929D-A855-D02A-6768-71FF860782A1}"/>
              </a:ext>
            </a:extLst>
          </p:cNvPr>
          <p:cNvGraphicFramePr/>
          <p:nvPr>
            <p:extLst>
              <p:ext uri="{D42A27DB-BD31-4B8C-83A1-F6EECF244321}">
                <p14:modId xmlns:p14="http://schemas.microsoft.com/office/powerpoint/2010/main" val="124827272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8793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Social life </a:t>
            </a:r>
            <a:endParaRPr lang="en-GB" sz="2800" dirty="0"/>
          </a:p>
        </p:txBody>
      </p:sp>
      <p:sp>
        <p:nvSpPr>
          <p:cNvPr id="18" name="Title 1">
            <a:extLst>
              <a:ext uri="{FF2B5EF4-FFF2-40B4-BE49-F238E27FC236}">
                <a16:creationId xmlns:a16="http://schemas.microsoft.com/office/drawing/2014/main" id="{4FFADFB1-4547-B58B-D283-D546E3E2618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d817085398bca59b_CalcTable">
            <a:extLst>
              <a:ext uri="{FF2B5EF4-FFF2-40B4-BE49-F238E27FC236}">
                <a16:creationId xmlns:a16="http://schemas.microsoft.com/office/drawing/2014/main" id="{D38F1310-DD5E-602C-5FCD-D0582BA48E95}"/>
              </a:ext>
            </a:extLst>
          </p:cNvPr>
          <p:cNvGraphicFramePr>
            <a:graphicFrameLocks noGrp="1"/>
          </p:cNvGraphicFramePr>
          <p:nvPr>
            <p:extLst>
              <p:ext uri="{D42A27DB-BD31-4B8C-83A1-F6EECF244321}">
                <p14:modId xmlns:p14="http://schemas.microsoft.com/office/powerpoint/2010/main" val="624888937"/>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817085398bca59b" hidden="1">
            <a:extLst>
              <a:ext uri="{FF2B5EF4-FFF2-40B4-BE49-F238E27FC236}">
                <a16:creationId xmlns:a16="http://schemas.microsoft.com/office/drawing/2014/main" id="{4AD8AF30-B241-5CC5-795C-2CE5355953F6}"/>
              </a:ext>
            </a:extLst>
          </p:cNvPr>
          <p:cNvGraphicFramePr/>
          <p:nvPr>
            <p:extLst>
              <p:ext uri="{D42A27DB-BD31-4B8C-83A1-F6EECF244321}">
                <p14:modId xmlns:p14="http://schemas.microsoft.com/office/powerpoint/2010/main" val="2639893159"/>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itle 1">
            <a:extLst>
              <a:ext uri="{FF2B5EF4-FFF2-40B4-BE49-F238E27FC236}">
                <a16:creationId xmlns:a16="http://schemas.microsoft.com/office/drawing/2014/main" id="{EF7203A6-E444-7166-DBC2-48BE6B5CE26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6c612a62412ca59b">
            <a:extLst>
              <a:ext uri="{FF2B5EF4-FFF2-40B4-BE49-F238E27FC236}">
                <a16:creationId xmlns:a16="http://schemas.microsoft.com/office/drawing/2014/main" id="{CDE8AD70-DAFA-FFAA-1FFF-C1D60FA63EA6}"/>
              </a:ext>
            </a:extLst>
          </p:cNvPr>
          <p:cNvGraphicFramePr>
            <a:graphicFrameLocks noGrp="1"/>
          </p:cNvGraphicFramePr>
          <p:nvPr>
            <p:extLst>
              <p:ext uri="{D42A27DB-BD31-4B8C-83A1-F6EECF244321}">
                <p14:modId xmlns:p14="http://schemas.microsoft.com/office/powerpoint/2010/main" val="3963415717"/>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02ABD7D9-004E-2DD4-347C-F299263B825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cb8ba4783f38bd7b_CalcTable">
            <a:extLst>
              <a:ext uri="{FF2B5EF4-FFF2-40B4-BE49-F238E27FC236}">
                <a16:creationId xmlns:a16="http://schemas.microsoft.com/office/drawing/2014/main" id="{02018C47-337E-898B-E687-BAE0F46A921B}"/>
              </a:ext>
            </a:extLst>
          </p:cNvPr>
          <p:cNvGraphicFramePr>
            <a:graphicFrameLocks noGrp="1"/>
          </p:cNvGraphicFramePr>
          <p:nvPr>
            <p:extLst>
              <p:ext uri="{D42A27DB-BD31-4B8C-83A1-F6EECF244321}">
                <p14:modId xmlns:p14="http://schemas.microsoft.com/office/powerpoint/2010/main" val="154469786"/>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b8ba4783f38bd7b" hidden="1">
            <a:extLst>
              <a:ext uri="{FF2B5EF4-FFF2-40B4-BE49-F238E27FC236}">
                <a16:creationId xmlns:a16="http://schemas.microsoft.com/office/drawing/2014/main" id="{35DB5BFB-2D83-8545-5BCD-26E557B7471D}"/>
              </a:ext>
            </a:extLst>
          </p:cNvPr>
          <p:cNvGraphicFramePr/>
          <p:nvPr>
            <p:extLst>
              <p:ext uri="{D42A27DB-BD31-4B8C-83A1-F6EECF244321}">
                <p14:modId xmlns:p14="http://schemas.microsoft.com/office/powerpoint/2010/main" val="1428894020"/>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4" name="Title 1">
            <a:extLst>
              <a:ext uri="{FF2B5EF4-FFF2-40B4-BE49-F238E27FC236}">
                <a16:creationId xmlns:a16="http://schemas.microsoft.com/office/drawing/2014/main" id="{D1E4E2DC-923C-AA6E-7127-150147256597}"/>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f15254c91d1559b">
            <a:extLst>
              <a:ext uri="{FF2B5EF4-FFF2-40B4-BE49-F238E27FC236}">
                <a16:creationId xmlns:a16="http://schemas.microsoft.com/office/drawing/2014/main" id="{6DEEBF1C-74AA-C5A6-1221-77AE49ACF456}"/>
              </a:ext>
            </a:extLst>
          </p:cNvPr>
          <p:cNvGraphicFramePr>
            <a:graphicFrameLocks noGrp="1"/>
          </p:cNvGraphicFramePr>
          <p:nvPr>
            <p:extLst>
              <p:ext uri="{D42A27DB-BD31-4B8C-83A1-F6EECF244321}">
                <p14:modId xmlns:p14="http://schemas.microsoft.com/office/powerpoint/2010/main" val="3090355027"/>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99B59835-5C51-9D3E-AD17-B8841352626B}"/>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E875BCE4-CB4F-7237-6E41-D87BD5FADEC5}"/>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Rectangle 33">
            <a:extLst>
              <a:ext uri="{FF2B5EF4-FFF2-40B4-BE49-F238E27FC236}">
                <a16:creationId xmlns:a16="http://schemas.microsoft.com/office/drawing/2014/main" id="{9DCCC024-DF63-AA05-9D86-2038F78F499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Q28b.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having the social life I want”</a:t>
            </a:r>
          </a:p>
        </p:txBody>
      </p:sp>
      <p:sp>
        <p:nvSpPr>
          <p:cNvPr id="36" name="TextBox 35">
            <a:extLst>
              <a:ext uri="{FF2B5EF4-FFF2-40B4-BE49-F238E27FC236}">
                <a16:creationId xmlns:a16="http://schemas.microsoft.com/office/drawing/2014/main" id="{3F83CAEA-96DD-EEE8-2322-23EBE007958D}"/>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D77B583B-8B0A-CB1D-9062-EDAB5C2532E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d9bf636d38bca59b">
            <a:extLst>
              <a:ext uri="{FF2B5EF4-FFF2-40B4-BE49-F238E27FC236}">
                <a16:creationId xmlns:a16="http://schemas.microsoft.com/office/drawing/2014/main" id="{930906E9-570E-E2BE-D75C-64A999810CD4}"/>
              </a:ext>
            </a:extLst>
          </p:cNvPr>
          <p:cNvGraphicFramePr>
            <a:graphicFrameLocks/>
          </p:cNvGraphicFramePr>
          <p:nvPr>
            <p:extLst>
              <p:ext uri="{D42A27DB-BD31-4B8C-83A1-F6EECF244321}">
                <p14:modId xmlns:p14="http://schemas.microsoft.com/office/powerpoint/2010/main" val="150362462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bfb89b0a8dbca59b">
            <a:extLst>
              <a:ext uri="{FF2B5EF4-FFF2-40B4-BE49-F238E27FC236}">
                <a16:creationId xmlns:a16="http://schemas.microsoft.com/office/drawing/2014/main" id="{2F37731B-0B9E-10E9-FDD3-0BC15838F816}"/>
              </a:ext>
            </a:extLst>
          </p:cNvPr>
          <p:cNvGraphicFramePr>
            <a:graphicFrameLocks/>
          </p:cNvGraphicFramePr>
          <p:nvPr>
            <p:extLst>
              <p:ext uri="{D42A27DB-BD31-4B8C-83A1-F6EECF244321}">
                <p14:modId xmlns:p14="http://schemas.microsoft.com/office/powerpoint/2010/main" val="226719655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7" name="Graphic 6" descr="Information with solid fill">
            <a:extLst>
              <a:ext uri="{FF2B5EF4-FFF2-40B4-BE49-F238E27FC236}">
                <a16:creationId xmlns:a16="http://schemas.microsoft.com/office/drawing/2014/main" id="{90977688-85DF-6FAF-A65C-0A11B47D5C5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A985E024-AD70-0F34-2857-BF3DE8052305}"/>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9" name="Table1">
            <a:extLst>
              <a:ext uri="{FF2B5EF4-FFF2-40B4-BE49-F238E27FC236}">
                <a16:creationId xmlns:a16="http://schemas.microsoft.com/office/drawing/2014/main" id="{921AB781-B4B6-7858-7A14-9CF9C17B2517}"/>
              </a:ext>
            </a:extLst>
          </p:cNvPr>
          <p:cNvGraphicFramePr>
            <a:graphicFrameLocks noGrp="1"/>
          </p:cNvGraphicFramePr>
          <p:nvPr>
            <p:extLst>
              <p:ext uri="{D42A27DB-BD31-4B8C-83A1-F6EECF244321}">
                <p14:modId xmlns:p14="http://schemas.microsoft.com/office/powerpoint/2010/main" val="182679416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50703cec410d0d9b">
            <a:extLst>
              <a:ext uri="{FF2B5EF4-FFF2-40B4-BE49-F238E27FC236}">
                <a16:creationId xmlns:a16="http://schemas.microsoft.com/office/drawing/2014/main" id="{08B955C8-7D51-2BD0-C205-E137F152D4EF}"/>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(17,965), ICS (412); Type 2, National (24,135), ICS (535))</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0C909AE6-A40C-9B85-D09A-E5802C882C8D}"/>
              </a:ext>
            </a:extLst>
          </p:cNvPr>
          <p:cNvGraphicFramePr/>
          <p:nvPr>
            <p:extLst>
              <p:ext uri="{D42A27DB-BD31-4B8C-83A1-F6EECF244321}">
                <p14:modId xmlns:p14="http://schemas.microsoft.com/office/powerpoint/2010/main" val="121301409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3845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050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Level of worry </a:t>
            </a:r>
            <a:endParaRPr lang="en-GB" sz="2800"/>
          </a:p>
        </p:txBody>
      </p:sp>
      <p:sp>
        <p:nvSpPr>
          <p:cNvPr id="18" name="Title 1">
            <a:extLst>
              <a:ext uri="{FF2B5EF4-FFF2-40B4-BE49-F238E27FC236}">
                <a16:creationId xmlns:a16="http://schemas.microsoft.com/office/drawing/2014/main" id="{7C4D4327-6C50-3A2F-EFA7-32C9D6D9726E}"/>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f2193dc3183130e5_CalcTable">
            <a:extLst>
              <a:ext uri="{FF2B5EF4-FFF2-40B4-BE49-F238E27FC236}">
                <a16:creationId xmlns:a16="http://schemas.microsoft.com/office/drawing/2014/main" id="{7FAD0FC7-35E8-C0F2-14BD-71040E9887FD}"/>
              </a:ext>
            </a:extLst>
          </p:cNvPr>
          <p:cNvGraphicFramePr>
            <a:graphicFrameLocks noGrp="1"/>
          </p:cNvGraphicFramePr>
          <p:nvPr>
            <p:extLst>
              <p:ext uri="{D42A27DB-BD31-4B8C-83A1-F6EECF244321}">
                <p14:modId xmlns:p14="http://schemas.microsoft.com/office/powerpoint/2010/main" val="2751265923"/>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0" name="Title 1">
            <a:extLst>
              <a:ext uri="{FF2B5EF4-FFF2-40B4-BE49-F238E27FC236}">
                <a16:creationId xmlns:a16="http://schemas.microsoft.com/office/drawing/2014/main" id="{90C5A3B4-C806-D726-91E6-C437855D4CB6}"/>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bcea23673538b0e5">
            <a:extLst>
              <a:ext uri="{FF2B5EF4-FFF2-40B4-BE49-F238E27FC236}">
                <a16:creationId xmlns:a16="http://schemas.microsoft.com/office/drawing/2014/main" id="{4D22B626-9397-2C74-6D0F-155D4D34CA8E}"/>
              </a:ext>
            </a:extLst>
          </p:cNvPr>
          <p:cNvGraphicFramePr>
            <a:graphicFrameLocks noGrp="1"/>
          </p:cNvGraphicFramePr>
          <p:nvPr>
            <p:extLst>
              <p:ext uri="{D42A27DB-BD31-4B8C-83A1-F6EECF244321}">
                <p14:modId xmlns:p14="http://schemas.microsoft.com/office/powerpoint/2010/main" val="3068413242"/>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7F756ACC-A690-415F-2930-E550E9D2F91E}"/>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3412dc824b3130e5_CalcTable">
            <a:extLst>
              <a:ext uri="{FF2B5EF4-FFF2-40B4-BE49-F238E27FC236}">
                <a16:creationId xmlns:a16="http://schemas.microsoft.com/office/drawing/2014/main" id="{5E20FFF1-B13D-56BA-41C0-F1CEDE8774E1}"/>
              </a:ext>
            </a:extLst>
          </p:cNvPr>
          <p:cNvGraphicFramePr>
            <a:graphicFrameLocks noGrp="1"/>
          </p:cNvGraphicFramePr>
          <p:nvPr>
            <p:extLst>
              <p:ext uri="{D42A27DB-BD31-4B8C-83A1-F6EECF244321}">
                <p14:modId xmlns:p14="http://schemas.microsoft.com/office/powerpoint/2010/main" val="2724168422"/>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928002CB-0BE3-1290-8A31-F4DB9F18D198}"/>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73997a49c2930e5">
            <a:extLst>
              <a:ext uri="{FF2B5EF4-FFF2-40B4-BE49-F238E27FC236}">
                <a16:creationId xmlns:a16="http://schemas.microsoft.com/office/drawing/2014/main" id="{7CFCF54E-5290-4E38-6C29-9939C57EC2BE}"/>
              </a:ext>
            </a:extLst>
          </p:cNvPr>
          <p:cNvGraphicFramePr>
            <a:graphicFrameLocks noGrp="1"/>
          </p:cNvGraphicFramePr>
          <p:nvPr>
            <p:extLst>
              <p:ext uri="{D42A27DB-BD31-4B8C-83A1-F6EECF244321}">
                <p14:modId xmlns:p14="http://schemas.microsoft.com/office/powerpoint/2010/main" val="457602723"/>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6EF184A9-A6E9-22B7-7D6A-4AE99642E5F7}"/>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7956ADEF-C267-839C-8BF6-CF5FA05B04CC}"/>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7" name="Rectangle 36">
            <a:extLst>
              <a:ext uri="{FF2B5EF4-FFF2-40B4-BE49-F238E27FC236}">
                <a16:creationId xmlns:a16="http://schemas.microsoft.com/office/drawing/2014/main" id="{2BECF80D-CD0B-D47C-E7C2-82EDC047C80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t>
            </a:r>
            <a:r>
              <a:rPr lang="en-GB" sz="1600" b="1">
                <a:solidFill>
                  <a:prstClr val="white"/>
                </a:solidFill>
                <a:latin typeface="Arial"/>
              </a:rPr>
              <a:t>c</a:t>
            </a:r>
            <a:r>
              <a:rPr kumimoji="0" lang="en-GB" sz="1600" b="1" i="0" u="none" strike="noStrike" kern="1200" cap="none" spc="0" normalizeH="0" baseline="0" noProof="0">
                <a:ln>
                  <a:noFill/>
                </a:ln>
                <a:solidFill>
                  <a:prstClr val="white"/>
                </a:solidFill>
                <a:effectLst/>
                <a:uLnTx/>
                <a:uFillTx/>
                <a:latin typeface="Arial"/>
                <a:ea typeface="+mn-ea"/>
                <a:cs typeface="+mn-cs"/>
              </a:rPr>
              <a:t>.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is a constant worry”</a:t>
            </a:r>
          </a:p>
        </p:txBody>
      </p:sp>
      <p:sp>
        <p:nvSpPr>
          <p:cNvPr id="38" name="TextBox 37">
            <a:extLst>
              <a:ext uri="{FF2B5EF4-FFF2-40B4-BE49-F238E27FC236}">
                <a16:creationId xmlns:a16="http://schemas.microsoft.com/office/drawing/2014/main" id="{B2FDEC2F-6027-3574-15C4-8A689BC40B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C9CD94F6-AF1E-4659-E06C-EB667BAC1ED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93c019cf76a630e5">
            <a:extLst>
              <a:ext uri="{FF2B5EF4-FFF2-40B4-BE49-F238E27FC236}">
                <a16:creationId xmlns:a16="http://schemas.microsoft.com/office/drawing/2014/main" id="{8A150080-3D8E-49DB-0C46-3F9934CD5439}"/>
              </a:ext>
            </a:extLst>
          </p:cNvPr>
          <p:cNvGraphicFramePr>
            <a:graphicFrameLocks/>
          </p:cNvGraphicFramePr>
          <p:nvPr>
            <p:extLst>
              <p:ext uri="{D42A27DB-BD31-4B8C-83A1-F6EECF244321}">
                <p14:modId xmlns:p14="http://schemas.microsoft.com/office/powerpoint/2010/main" val="1210572994"/>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c836d31c449490e5">
            <a:extLst>
              <a:ext uri="{FF2B5EF4-FFF2-40B4-BE49-F238E27FC236}">
                <a16:creationId xmlns:a16="http://schemas.microsoft.com/office/drawing/2014/main" id="{3BCDE8A9-062A-AF66-B091-A6AFBF7D0BF8}"/>
              </a:ext>
            </a:extLst>
          </p:cNvPr>
          <p:cNvGraphicFramePr>
            <a:graphicFrameLocks/>
          </p:cNvGraphicFramePr>
          <p:nvPr>
            <p:extLst>
              <p:ext uri="{D42A27DB-BD31-4B8C-83A1-F6EECF244321}">
                <p14:modId xmlns:p14="http://schemas.microsoft.com/office/powerpoint/2010/main" val="270454049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F5DA3103-FCA0-F570-ED94-075F9AFD0C4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6B09BE58-09A0-9F7B-3D46-0B923B93A49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f2193dc3183130e5" hidden="1">
            <a:extLst>
              <a:ext uri="{FF2B5EF4-FFF2-40B4-BE49-F238E27FC236}">
                <a16:creationId xmlns:a16="http://schemas.microsoft.com/office/drawing/2014/main" id="{3E7C6DB0-6D84-0DAA-DBC2-5892180E0D87}"/>
              </a:ext>
            </a:extLst>
          </p:cNvPr>
          <p:cNvGraphicFramePr/>
          <p:nvPr>
            <p:extLst>
              <p:ext uri="{D42A27DB-BD31-4B8C-83A1-F6EECF244321}">
                <p14:modId xmlns:p14="http://schemas.microsoft.com/office/powerpoint/2010/main" val="248008564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3412dc824b3130e5" hidden="1">
            <a:extLst>
              <a:ext uri="{FF2B5EF4-FFF2-40B4-BE49-F238E27FC236}">
                <a16:creationId xmlns:a16="http://schemas.microsoft.com/office/drawing/2014/main" id="{85F8752A-6A0C-7C87-01A8-6D5196FF96C9}"/>
              </a:ext>
            </a:extLst>
          </p:cNvPr>
          <p:cNvGraphicFramePr/>
          <p:nvPr>
            <p:extLst>
              <p:ext uri="{D42A27DB-BD31-4B8C-83A1-F6EECF244321}">
                <p14:modId xmlns:p14="http://schemas.microsoft.com/office/powerpoint/2010/main" val="3330490246"/>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046E1A79-90BF-E2DE-0DFA-49002AE38F4E}"/>
              </a:ext>
            </a:extLst>
          </p:cNvPr>
          <p:cNvGraphicFramePr>
            <a:graphicFrameLocks noGrp="1"/>
          </p:cNvGraphicFramePr>
          <p:nvPr>
            <p:extLst>
              <p:ext uri="{D42A27DB-BD31-4B8C-83A1-F6EECF244321}">
                <p14:modId xmlns:p14="http://schemas.microsoft.com/office/powerpoint/2010/main" val="1788594376"/>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3d35fff6e10309d2">
            <a:extLst>
              <a:ext uri="{FF2B5EF4-FFF2-40B4-BE49-F238E27FC236}">
                <a16:creationId xmlns:a16="http://schemas.microsoft.com/office/drawing/2014/main" id="{D28480EE-05CC-4D79-76C5-891802A23C8D}"/>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(410); Type 2, National (24,084), ICS (533))</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D72AA987-8365-409B-2BC0-D0270E84B296}"/>
              </a:ext>
            </a:extLst>
          </p:cNvPr>
          <p:cNvGraphicFramePr/>
          <p:nvPr>
            <p:extLst>
              <p:ext uri="{D42A27DB-BD31-4B8C-83A1-F6EECF244321}">
                <p14:modId xmlns:p14="http://schemas.microsoft.com/office/powerpoint/2010/main" val="279149498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33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759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Financial impact </a:t>
            </a:r>
            <a:endParaRPr lang="en-GB" sz="2800"/>
          </a:p>
        </p:txBody>
      </p:sp>
      <p:sp>
        <p:nvSpPr>
          <p:cNvPr id="22" name="Title 1">
            <a:extLst>
              <a:ext uri="{FF2B5EF4-FFF2-40B4-BE49-F238E27FC236}">
                <a16:creationId xmlns:a16="http://schemas.microsoft.com/office/drawing/2014/main" id="{005FF01C-C677-55B4-BCFE-89F46EE1F158}"/>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3" name="D_a2a8e28d06aba88d_CalcTable">
            <a:extLst>
              <a:ext uri="{FF2B5EF4-FFF2-40B4-BE49-F238E27FC236}">
                <a16:creationId xmlns:a16="http://schemas.microsoft.com/office/drawing/2014/main" id="{BBAFD645-6879-671A-F682-5AA1F37C5C2C}"/>
              </a:ext>
            </a:extLst>
          </p:cNvPr>
          <p:cNvGraphicFramePr>
            <a:graphicFrameLocks noGrp="1"/>
          </p:cNvGraphicFramePr>
          <p:nvPr>
            <p:extLst>
              <p:ext uri="{D42A27DB-BD31-4B8C-83A1-F6EECF244321}">
                <p14:modId xmlns:p14="http://schemas.microsoft.com/office/powerpoint/2010/main" val="224505193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233F6763-9A95-82A0-3D4E-E40270CE55FF}"/>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3a05a867af0fa8d">
            <a:extLst>
              <a:ext uri="{FF2B5EF4-FFF2-40B4-BE49-F238E27FC236}">
                <a16:creationId xmlns:a16="http://schemas.microsoft.com/office/drawing/2014/main" id="{2C33EDB8-6102-78E0-C7F9-5DE64668E1B7}"/>
              </a:ext>
            </a:extLst>
          </p:cNvPr>
          <p:cNvGraphicFramePr>
            <a:graphicFrameLocks noGrp="1"/>
          </p:cNvGraphicFramePr>
          <p:nvPr>
            <p:extLst>
              <p:ext uri="{D42A27DB-BD31-4B8C-83A1-F6EECF244321}">
                <p14:modId xmlns:p14="http://schemas.microsoft.com/office/powerpoint/2010/main" val="647770090"/>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6" name="Title 1">
            <a:extLst>
              <a:ext uri="{FF2B5EF4-FFF2-40B4-BE49-F238E27FC236}">
                <a16:creationId xmlns:a16="http://schemas.microsoft.com/office/drawing/2014/main" id="{655443F0-D027-E8ED-2688-929726F971A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8" name="D_d1488299c0e3a88d_CalcTable">
            <a:extLst>
              <a:ext uri="{FF2B5EF4-FFF2-40B4-BE49-F238E27FC236}">
                <a16:creationId xmlns:a16="http://schemas.microsoft.com/office/drawing/2014/main" id="{E93B2847-FEDE-CEB9-BE6A-F46E44026CDE}"/>
              </a:ext>
            </a:extLst>
          </p:cNvPr>
          <p:cNvGraphicFramePr>
            <a:graphicFrameLocks noGrp="1"/>
          </p:cNvGraphicFramePr>
          <p:nvPr>
            <p:extLst>
              <p:ext uri="{D42A27DB-BD31-4B8C-83A1-F6EECF244321}">
                <p14:modId xmlns:p14="http://schemas.microsoft.com/office/powerpoint/2010/main" val="3805899447"/>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9" name="Title 1">
            <a:extLst>
              <a:ext uri="{FF2B5EF4-FFF2-40B4-BE49-F238E27FC236}">
                <a16:creationId xmlns:a16="http://schemas.microsoft.com/office/drawing/2014/main" id="{4CAE4B3C-63E3-944A-D61A-5546FCEE4DCC}"/>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1" name="D_263f41423988b88d">
            <a:extLst>
              <a:ext uri="{FF2B5EF4-FFF2-40B4-BE49-F238E27FC236}">
                <a16:creationId xmlns:a16="http://schemas.microsoft.com/office/drawing/2014/main" id="{8588D52A-E336-654D-EBF7-C038C9AA4B19}"/>
              </a:ext>
            </a:extLst>
          </p:cNvPr>
          <p:cNvGraphicFramePr>
            <a:graphicFrameLocks noGrp="1"/>
          </p:cNvGraphicFramePr>
          <p:nvPr>
            <p:extLst>
              <p:ext uri="{D42A27DB-BD31-4B8C-83A1-F6EECF244321}">
                <p14:modId xmlns:p14="http://schemas.microsoft.com/office/powerpoint/2010/main" val="3873812833"/>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3" name="Isosceles Triangle 32">
            <a:extLst>
              <a:ext uri="{FF2B5EF4-FFF2-40B4-BE49-F238E27FC236}">
                <a16:creationId xmlns:a16="http://schemas.microsoft.com/office/drawing/2014/main" id="{929C8EF0-23D3-3C47-61FD-A519F4E45415}"/>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Isosceles Triangle 33">
            <a:extLst>
              <a:ext uri="{FF2B5EF4-FFF2-40B4-BE49-F238E27FC236}">
                <a16:creationId xmlns:a16="http://schemas.microsoft.com/office/drawing/2014/main" id="{29B0A159-EBF0-3B4A-46B4-B5AC2CF37107}"/>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6" name="Rectangle 35">
            <a:extLst>
              <a:ext uri="{FF2B5EF4-FFF2-40B4-BE49-F238E27FC236}">
                <a16:creationId xmlns:a16="http://schemas.microsoft.com/office/drawing/2014/main" id="{ED775F92-4704-571F-77AF-C7CF31ED90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Q28d.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am financially worse off because of my diabetes”</a:t>
            </a:r>
          </a:p>
        </p:txBody>
      </p:sp>
      <p:sp>
        <p:nvSpPr>
          <p:cNvPr id="37" name="TextBox 36">
            <a:extLst>
              <a:ext uri="{FF2B5EF4-FFF2-40B4-BE49-F238E27FC236}">
                <a16:creationId xmlns:a16="http://schemas.microsoft.com/office/drawing/2014/main" id="{74852039-C3E9-D5AE-61DB-9F0E6F76AF50}"/>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8" name="TextBox 37">
            <a:extLst>
              <a:ext uri="{FF2B5EF4-FFF2-40B4-BE49-F238E27FC236}">
                <a16:creationId xmlns:a16="http://schemas.microsoft.com/office/drawing/2014/main" id="{7EECF027-8908-30E3-4FA3-C3738DA53D8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be9603dcc91ea88d">
            <a:extLst>
              <a:ext uri="{FF2B5EF4-FFF2-40B4-BE49-F238E27FC236}">
                <a16:creationId xmlns:a16="http://schemas.microsoft.com/office/drawing/2014/main" id="{ADEB99FA-4B14-9385-A470-B9755B52B965}"/>
              </a:ext>
            </a:extLst>
          </p:cNvPr>
          <p:cNvGraphicFramePr>
            <a:graphicFrameLocks/>
          </p:cNvGraphicFramePr>
          <p:nvPr>
            <p:extLst>
              <p:ext uri="{D42A27DB-BD31-4B8C-83A1-F6EECF244321}">
                <p14:modId xmlns:p14="http://schemas.microsoft.com/office/powerpoint/2010/main" val="198268546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966f47d3a8ff288d">
            <a:extLst>
              <a:ext uri="{FF2B5EF4-FFF2-40B4-BE49-F238E27FC236}">
                <a16:creationId xmlns:a16="http://schemas.microsoft.com/office/drawing/2014/main" id="{AE8C6722-D7B6-6B88-B7A1-E03907015409}"/>
              </a:ext>
            </a:extLst>
          </p:cNvPr>
          <p:cNvGraphicFramePr>
            <a:graphicFrameLocks/>
          </p:cNvGraphicFramePr>
          <p:nvPr>
            <p:extLst>
              <p:ext uri="{D42A27DB-BD31-4B8C-83A1-F6EECF244321}">
                <p14:modId xmlns:p14="http://schemas.microsoft.com/office/powerpoint/2010/main" val="309452097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CF839902-645F-561D-58ED-D47E2475534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FA347D1F-7E46-EFE0-5E54-FDA14A20F76D}"/>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a2a8e28d06aba88d" hidden="1">
            <a:extLst>
              <a:ext uri="{FF2B5EF4-FFF2-40B4-BE49-F238E27FC236}">
                <a16:creationId xmlns:a16="http://schemas.microsoft.com/office/drawing/2014/main" id="{8C99F307-5FEE-9532-4011-3AD1409AEA29}"/>
              </a:ext>
            </a:extLst>
          </p:cNvPr>
          <p:cNvGraphicFramePr/>
          <p:nvPr>
            <p:extLst>
              <p:ext uri="{D42A27DB-BD31-4B8C-83A1-F6EECF244321}">
                <p14:modId xmlns:p14="http://schemas.microsoft.com/office/powerpoint/2010/main" val="429163621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d1488299c0e3a88d" hidden="1">
            <a:extLst>
              <a:ext uri="{FF2B5EF4-FFF2-40B4-BE49-F238E27FC236}">
                <a16:creationId xmlns:a16="http://schemas.microsoft.com/office/drawing/2014/main" id="{32C78726-67BC-EC29-1F75-BE53AABF6040}"/>
              </a:ext>
            </a:extLst>
          </p:cNvPr>
          <p:cNvGraphicFramePr/>
          <p:nvPr>
            <p:extLst>
              <p:ext uri="{D42A27DB-BD31-4B8C-83A1-F6EECF244321}">
                <p14:modId xmlns:p14="http://schemas.microsoft.com/office/powerpoint/2010/main" val="209610320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EDDC2C31-398D-75CD-FEAF-E32A0F1674DD}"/>
              </a:ext>
            </a:extLst>
          </p:cNvPr>
          <p:cNvGraphicFramePr>
            <a:graphicFrameLocks noGrp="1"/>
          </p:cNvGraphicFramePr>
          <p:nvPr>
            <p:extLst>
              <p:ext uri="{D42A27DB-BD31-4B8C-83A1-F6EECF244321}">
                <p14:modId xmlns:p14="http://schemas.microsoft.com/office/powerpoint/2010/main" val="2283982284"/>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43770eb04d39360d">
            <a:extLst>
              <a:ext uri="{FF2B5EF4-FFF2-40B4-BE49-F238E27FC236}">
                <a16:creationId xmlns:a16="http://schemas.microsoft.com/office/drawing/2014/main" id="{462082CF-D317-8ED5-FDDB-A4B36CB926B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(410); Type 2, National (24,070), ICS (533))</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FE1DFFC2-7548-D894-1C40-FD3D51016764}"/>
              </a:ext>
            </a:extLst>
          </p:cNvPr>
          <p:cNvGraphicFramePr/>
          <p:nvPr>
            <p:extLst>
              <p:ext uri="{D42A27DB-BD31-4B8C-83A1-F6EECF244321}">
                <p14:modId xmlns:p14="http://schemas.microsoft.com/office/powerpoint/2010/main" val="683331528"/>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lide Number Placeholder 15">
            <a:extLst>
              <a:ext uri="{FF2B5EF4-FFF2-40B4-BE49-F238E27FC236}">
                <a16:creationId xmlns:a16="http://schemas.microsoft.com/office/drawing/2014/main" id="{2B94281D-2132-DC14-2C7B-F1869AA88C3B}"/>
              </a:ext>
              <a:ext uri="{C183D7F6-B498-43B3-948B-1728B52AA6E4}">
                <adec:decorative xmlns:adec="http://schemas.microsoft.com/office/drawing/2017/decorative" val="1"/>
              </a:ext>
            </a:extLst>
          </p:cNvPr>
          <p:cNvSpPr txBox="1">
            <a:spLocks/>
          </p:cNvSpPr>
          <p:nvPr/>
        </p:nvSpPr>
        <p:spPr>
          <a:xfrm>
            <a:off x="437230" y="6279028"/>
            <a:ext cx="304370" cy="365125"/>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solidFill>
                  <a:prstClr val="black"/>
                </a:solidFill>
                <a:latin typeface="Arial Black"/>
              </a:rPr>
              <a:t>26 </a:t>
            </a:r>
          </a:p>
        </p:txBody>
      </p:sp>
    </p:spTree>
    <p:extLst>
      <p:ext uri="{BB962C8B-B14F-4D97-AF65-F5344CB8AC3E}">
        <p14:creationId xmlns:p14="http://schemas.microsoft.com/office/powerpoint/2010/main" val="191340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66814D0-C0DE-BDDA-504A-B8A42175DEF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Q29. Over the last 12 months, how much has diabetes affected your quality of life?</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9211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Quality of life</a:t>
            </a:r>
            <a:endParaRPr lang="en-GB" sz="2800" dirty="0"/>
          </a:p>
        </p:txBody>
      </p:sp>
      <p:sp>
        <p:nvSpPr>
          <p:cNvPr id="6" name="Title 1">
            <a:extLst>
              <a:ext uri="{FF2B5EF4-FFF2-40B4-BE49-F238E27FC236}">
                <a16:creationId xmlns:a16="http://schemas.microsoft.com/office/drawing/2014/main" id="{55F262D2-AAF8-AC7C-FC44-E797E25B7D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7" name="D_9e9b435de72d14c2_CalcTable">
            <a:extLst>
              <a:ext uri="{FF2B5EF4-FFF2-40B4-BE49-F238E27FC236}">
                <a16:creationId xmlns:a16="http://schemas.microsoft.com/office/drawing/2014/main" id="{305FCF16-BC11-755A-CE3B-EAA2267BB987}"/>
              </a:ext>
            </a:extLst>
          </p:cNvPr>
          <p:cNvGraphicFramePr>
            <a:graphicFrameLocks noGrp="1"/>
          </p:cNvGraphicFramePr>
          <p:nvPr>
            <p:extLst>
              <p:ext uri="{D42A27DB-BD31-4B8C-83A1-F6EECF244321}">
                <p14:modId xmlns:p14="http://schemas.microsoft.com/office/powerpoint/2010/main" val="3528462364"/>
              </p:ext>
            </p:extLst>
          </p:nvPr>
        </p:nvGraphicFramePr>
        <p:xfrm>
          <a:off x="589421" y="4782496"/>
          <a:ext cx="2255908" cy="892694"/>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3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9e9b435de72d14c2" hidden="1">
            <a:extLst>
              <a:ext uri="{FF2B5EF4-FFF2-40B4-BE49-F238E27FC236}">
                <a16:creationId xmlns:a16="http://schemas.microsoft.com/office/drawing/2014/main" id="{CDF20813-F87F-6B80-8995-CDC23BEEBF07}"/>
              </a:ext>
            </a:extLst>
          </p:cNvPr>
          <p:cNvGraphicFramePr/>
          <p:nvPr>
            <p:extLst>
              <p:ext uri="{D42A27DB-BD31-4B8C-83A1-F6EECF244321}">
                <p14:modId xmlns:p14="http://schemas.microsoft.com/office/powerpoint/2010/main" val="1074849209"/>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ED5CDDD7-1928-E68D-6296-431CDDE8B757}"/>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0e85a8dcfdf4b5b8">
            <a:extLst>
              <a:ext uri="{FF2B5EF4-FFF2-40B4-BE49-F238E27FC236}">
                <a16:creationId xmlns:a16="http://schemas.microsoft.com/office/drawing/2014/main" id="{CB49E229-8C7E-A291-8A3A-63F9DC88457C}"/>
              </a:ext>
            </a:extLst>
          </p:cNvPr>
          <p:cNvGraphicFramePr>
            <a:graphicFrameLocks noGrp="1"/>
          </p:cNvGraphicFramePr>
          <p:nvPr>
            <p:extLst>
              <p:ext uri="{D42A27DB-BD31-4B8C-83A1-F6EECF244321}">
                <p14:modId xmlns:p14="http://schemas.microsoft.com/office/powerpoint/2010/main" val="2750450790"/>
              </p:ext>
            </p:extLst>
          </p:nvPr>
        </p:nvGraphicFramePr>
        <p:xfrm>
          <a:off x="3106822" y="4782227"/>
          <a:ext cx="2255908" cy="89161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344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B173B6FF-CB53-2440-E247-611F7601914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d3a7fe1e229a80d5_CalcTable">
            <a:extLst>
              <a:ext uri="{FF2B5EF4-FFF2-40B4-BE49-F238E27FC236}">
                <a16:creationId xmlns:a16="http://schemas.microsoft.com/office/drawing/2014/main" id="{763D4DF1-7948-32A3-463F-C9811204285B}"/>
              </a:ext>
            </a:extLst>
          </p:cNvPr>
          <p:cNvGraphicFramePr>
            <a:graphicFrameLocks noGrp="1"/>
          </p:cNvGraphicFramePr>
          <p:nvPr>
            <p:extLst>
              <p:ext uri="{D42A27DB-BD31-4B8C-83A1-F6EECF244321}">
                <p14:modId xmlns:p14="http://schemas.microsoft.com/office/powerpoint/2010/main" val="2616004515"/>
              </p:ext>
            </p:extLst>
          </p:nvPr>
        </p:nvGraphicFramePr>
        <p:xfrm>
          <a:off x="6408683" y="4794906"/>
          <a:ext cx="2255908" cy="88306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56460">
                <a:tc>
                  <a:txBody>
                    <a:bodyPr/>
                    <a:lstStyle/>
                    <a:p>
                      <a:pPr algn="ctr"/>
                      <a:r>
                        <a:rPr lang="en-GB" sz="1200" dirty="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25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3a7fe1e229a80d5" hidden="1">
            <a:extLst>
              <a:ext uri="{FF2B5EF4-FFF2-40B4-BE49-F238E27FC236}">
                <a16:creationId xmlns:a16="http://schemas.microsoft.com/office/drawing/2014/main" id="{D3D0871B-BE54-98C8-7202-E3684ED5214B}"/>
              </a:ext>
            </a:extLst>
          </p:cNvPr>
          <p:cNvGraphicFramePr/>
          <p:nvPr>
            <p:extLst>
              <p:ext uri="{D42A27DB-BD31-4B8C-83A1-F6EECF244321}">
                <p14:modId xmlns:p14="http://schemas.microsoft.com/office/powerpoint/2010/main" val="554238872"/>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078F3AB3-CBC1-F01C-CBE1-2072D5A545E3}"/>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6924709a284100d5">
            <a:extLst>
              <a:ext uri="{FF2B5EF4-FFF2-40B4-BE49-F238E27FC236}">
                <a16:creationId xmlns:a16="http://schemas.microsoft.com/office/drawing/2014/main" id="{2441E714-3B83-20E1-C886-814E23E4683C}"/>
              </a:ext>
            </a:extLst>
          </p:cNvPr>
          <p:cNvGraphicFramePr>
            <a:graphicFrameLocks noGrp="1"/>
          </p:cNvGraphicFramePr>
          <p:nvPr>
            <p:extLst>
              <p:ext uri="{D42A27DB-BD31-4B8C-83A1-F6EECF244321}">
                <p14:modId xmlns:p14="http://schemas.microsoft.com/office/powerpoint/2010/main" val="6241365"/>
              </p:ext>
            </p:extLst>
          </p:nvPr>
        </p:nvGraphicFramePr>
        <p:xfrm>
          <a:off x="8926084" y="4794637"/>
          <a:ext cx="2255908" cy="88334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48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Arial"/>
                          <a:ea typeface="+mn-ea"/>
                          <a:cs typeface="+mn-cs"/>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26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837FCB96-6B1B-782D-5A7F-51C3CB662D5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A057423C-A75D-A772-7B3A-9FF7101C210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TextBox 23">
            <a:extLst>
              <a:ext uri="{FF2B5EF4-FFF2-40B4-BE49-F238E27FC236}">
                <a16:creationId xmlns:a16="http://schemas.microsoft.com/office/drawing/2014/main" id="{4E87FACF-87F7-284A-2450-AF6A267FC04B}"/>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5" name="TextBox 24">
            <a:extLst>
              <a:ext uri="{FF2B5EF4-FFF2-40B4-BE49-F238E27FC236}">
                <a16:creationId xmlns:a16="http://schemas.microsoft.com/office/drawing/2014/main" id="{2C83723E-487B-0C86-CC4B-06E16E7119F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3830b4323c029c5">
            <a:extLst>
              <a:ext uri="{FF2B5EF4-FFF2-40B4-BE49-F238E27FC236}">
                <a16:creationId xmlns:a16="http://schemas.microsoft.com/office/drawing/2014/main" id="{22FC166A-D654-3427-1006-578743758924}"/>
              </a:ext>
            </a:extLst>
          </p:cNvPr>
          <p:cNvGraphicFramePr>
            <a:graphicFrameLocks/>
          </p:cNvGraphicFramePr>
          <p:nvPr>
            <p:extLst>
              <p:ext uri="{D42A27DB-BD31-4B8C-83A1-F6EECF244321}">
                <p14:modId xmlns:p14="http://schemas.microsoft.com/office/powerpoint/2010/main" val="293377442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D_7d3811a53c790aba">
            <a:extLst>
              <a:ext uri="{FF2B5EF4-FFF2-40B4-BE49-F238E27FC236}">
                <a16:creationId xmlns:a16="http://schemas.microsoft.com/office/drawing/2014/main" id="{54CC318E-F09B-D51A-D9E7-5586C3175EA6}"/>
              </a:ext>
            </a:extLst>
          </p:cNvPr>
          <p:cNvGraphicFramePr>
            <a:graphicFrameLocks/>
          </p:cNvGraphicFramePr>
          <p:nvPr>
            <p:extLst>
              <p:ext uri="{D42A27DB-BD31-4B8C-83A1-F6EECF244321}">
                <p14:modId xmlns:p14="http://schemas.microsoft.com/office/powerpoint/2010/main" val="252609312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1">
            <a:extLst>
              <a:ext uri="{FF2B5EF4-FFF2-40B4-BE49-F238E27FC236}">
                <a16:creationId xmlns:a16="http://schemas.microsoft.com/office/drawing/2014/main" id="{D7A21CB9-24AE-FDB0-4613-26A2FC231378}"/>
              </a:ext>
            </a:extLst>
          </p:cNvPr>
          <p:cNvGraphicFramePr>
            <a:graphicFrameLocks noGrp="1"/>
          </p:cNvGraphicFramePr>
          <p:nvPr>
            <p:extLst>
              <p:ext uri="{D42A27DB-BD31-4B8C-83A1-F6EECF244321}">
                <p14:modId xmlns:p14="http://schemas.microsoft.com/office/powerpoint/2010/main" val="775176817"/>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c3997f8786c7139d">
            <a:extLst>
              <a:ext uri="{FF2B5EF4-FFF2-40B4-BE49-F238E27FC236}">
                <a16:creationId xmlns:a16="http://schemas.microsoft.com/office/drawing/2014/main" id="{FC0CE8CF-3A13-8749-51AF-DA7EFAB8951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(411); Type 2, National (24,260), ICS (533))</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14E395D0-BBE8-5869-BE94-CFC160D058BF}"/>
              </a:ext>
            </a:extLst>
          </p:cNvPr>
          <p:cNvGraphicFramePr/>
          <p:nvPr>
            <p:extLst>
              <p:ext uri="{D42A27DB-BD31-4B8C-83A1-F6EECF244321}">
                <p14:modId xmlns:p14="http://schemas.microsoft.com/office/powerpoint/2010/main" val="333039594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4693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913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Level of acceptance</a:t>
            </a:r>
            <a:endParaRPr lang="en-GB" sz="2800" dirty="0"/>
          </a:p>
        </p:txBody>
      </p:sp>
      <p:sp>
        <p:nvSpPr>
          <p:cNvPr id="5" name="Title 1">
            <a:extLst>
              <a:ext uri="{FF2B5EF4-FFF2-40B4-BE49-F238E27FC236}">
                <a16:creationId xmlns:a16="http://schemas.microsoft.com/office/drawing/2014/main" id="{A277AA67-8274-C050-E204-605B246A952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0" name="D_84d3f826a4512fe2_CalcTable">
            <a:extLst>
              <a:ext uri="{FF2B5EF4-FFF2-40B4-BE49-F238E27FC236}">
                <a16:creationId xmlns:a16="http://schemas.microsoft.com/office/drawing/2014/main" id="{5428B7AA-B9BB-4928-C507-65245E42E199}"/>
              </a:ext>
            </a:extLst>
          </p:cNvPr>
          <p:cNvGraphicFramePr>
            <a:graphicFrameLocks noGrp="1"/>
          </p:cNvGraphicFramePr>
          <p:nvPr>
            <p:extLst>
              <p:ext uri="{D42A27DB-BD31-4B8C-83A1-F6EECF244321}">
                <p14:modId xmlns:p14="http://schemas.microsoft.com/office/powerpoint/2010/main" val="1018730579"/>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8" name="D_84d3f826a4512fe2" hidden="1">
            <a:extLst>
              <a:ext uri="{FF2B5EF4-FFF2-40B4-BE49-F238E27FC236}">
                <a16:creationId xmlns:a16="http://schemas.microsoft.com/office/drawing/2014/main" id="{873C42B3-9FBA-9D8D-2673-1B9846603726}"/>
              </a:ext>
            </a:extLst>
          </p:cNvPr>
          <p:cNvGraphicFramePr/>
          <p:nvPr>
            <p:extLst>
              <p:ext uri="{D42A27DB-BD31-4B8C-83A1-F6EECF244321}">
                <p14:modId xmlns:p14="http://schemas.microsoft.com/office/powerpoint/2010/main" val="2428260233"/>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 1">
            <a:extLst>
              <a:ext uri="{FF2B5EF4-FFF2-40B4-BE49-F238E27FC236}">
                <a16:creationId xmlns:a16="http://schemas.microsoft.com/office/drawing/2014/main" id="{111930CA-D509-8072-7149-54366F93753A}"/>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f0bdcc14e1c5afe2">
            <a:extLst>
              <a:ext uri="{FF2B5EF4-FFF2-40B4-BE49-F238E27FC236}">
                <a16:creationId xmlns:a16="http://schemas.microsoft.com/office/drawing/2014/main" id="{DBA74D05-BFF8-2644-23FB-4773131B39E0}"/>
              </a:ext>
            </a:extLst>
          </p:cNvPr>
          <p:cNvGraphicFramePr>
            <a:graphicFrameLocks noGrp="1"/>
          </p:cNvGraphicFramePr>
          <p:nvPr>
            <p:extLst>
              <p:ext uri="{D42A27DB-BD31-4B8C-83A1-F6EECF244321}">
                <p14:modId xmlns:p14="http://schemas.microsoft.com/office/powerpoint/2010/main" val="2847438725"/>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985B3FC7-C64A-90B1-BACD-75399D118E90}"/>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bd6050684a05afe2_CalcTable">
            <a:extLst>
              <a:ext uri="{FF2B5EF4-FFF2-40B4-BE49-F238E27FC236}">
                <a16:creationId xmlns:a16="http://schemas.microsoft.com/office/drawing/2014/main" id="{51C6E88B-EBEC-48D2-2CE1-8CDDAEC0CB08}"/>
              </a:ext>
            </a:extLst>
          </p:cNvPr>
          <p:cNvGraphicFramePr>
            <a:graphicFrameLocks noGrp="1"/>
          </p:cNvGraphicFramePr>
          <p:nvPr>
            <p:extLst>
              <p:ext uri="{D42A27DB-BD31-4B8C-83A1-F6EECF244321}">
                <p14:modId xmlns:p14="http://schemas.microsoft.com/office/powerpoint/2010/main" val="4170672847"/>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9" name="D_bd6050684a05afe2" hidden="1">
            <a:extLst>
              <a:ext uri="{FF2B5EF4-FFF2-40B4-BE49-F238E27FC236}">
                <a16:creationId xmlns:a16="http://schemas.microsoft.com/office/drawing/2014/main" id="{0CB9385A-149B-4CE0-252D-31A80B155BA6}"/>
              </a:ext>
            </a:extLst>
          </p:cNvPr>
          <p:cNvGraphicFramePr/>
          <p:nvPr>
            <p:extLst>
              <p:ext uri="{D42A27DB-BD31-4B8C-83A1-F6EECF244321}">
                <p14:modId xmlns:p14="http://schemas.microsoft.com/office/powerpoint/2010/main" val="70084033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Title 1">
            <a:extLst>
              <a:ext uri="{FF2B5EF4-FFF2-40B4-BE49-F238E27FC236}">
                <a16:creationId xmlns:a16="http://schemas.microsoft.com/office/drawing/2014/main" id="{C8BBD098-F840-D697-5781-01AA74895491}"/>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0" name="D_9f5c2ed84decafe2">
            <a:extLst>
              <a:ext uri="{FF2B5EF4-FFF2-40B4-BE49-F238E27FC236}">
                <a16:creationId xmlns:a16="http://schemas.microsoft.com/office/drawing/2014/main" id="{E08F6B23-0A07-3460-973C-7CE27CA902C1}"/>
              </a:ext>
            </a:extLst>
          </p:cNvPr>
          <p:cNvGraphicFramePr>
            <a:graphicFrameLocks noGrp="1"/>
          </p:cNvGraphicFramePr>
          <p:nvPr>
            <p:extLst>
              <p:ext uri="{D42A27DB-BD31-4B8C-83A1-F6EECF244321}">
                <p14:modId xmlns:p14="http://schemas.microsoft.com/office/powerpoint/2010/main" val="2988675499"/>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2" name="Rectangle 31">
            <a:extLst>
              <a:ext uri="{FF2B5EF4-FFF2-40B4-BE49-F238E27FC236}">
                <a16:creationId xmlns:a16="http://schemas.microsoft.com/office/drawing/2014/main" id="{54F23DBA-54FE-A732-D43B-14D845A9181A}"/>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Q30. To what extent do you agree or disagree with the following statement? </a:t>
            </a: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have accepted that I am living with diabetes”</a:t>
            </a:r>
          </a:p>
        </p:txBody>
      </p:sp>
      <p:sp>
        <p:nvSpPr>
          <p:cNvPr id="33" name="TextBox 32">
            <a:extLst>
              <a:ext uri="{FF2B5EF4-FFF2-40B4-BE49-F238E27FC236}">
                <a16:creationId xmlns:a16="http://schemas.microsoft.com/office/drawing/2014/main" id="{BFBD6C53-A5F1-FC37-644C-3D8A57536BC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4" name="TextBox 33">
            <a:extLst>
              <a:ext uri="{FF2B5EF4-FFF2-40B4-BE49-F238E27FC236}">
                <a16:creationId xmlns:a16="http://schemas.microsoft.com/office/drawing/2014/main" id="{C2DEDB6F-9910-6A01-B267-975B54309AF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0a3994ff986999e2">
            <a:extLst>
              <a:ext uri="{FF2B5EF4-FFF2-40B4-BE49-F238E27FC236}">
                <a16:creationId xmlns:a16="http://schemas.microsoft.com/office/drawing/2014/main" id="{FA301290-4390-25C2-9260-9D1047D4F42B}"/>
              </a:ext>
            </a:extLst>
          </p:cNvPr>
          <p:cNvGraphicFramePr>
            <a:graphicFrameLocks/>
          </p:cNvGraphicFramePr>
          <p:nvPr>
            <p:extLst>
              <p:ext uri="{D42A27DB-BD31-4B8C-83A1-F6EECF244321}">
                <p14:modId xmlns:p14="http://schemas.microsoft.com/office/powerpoint/2010/main" val="3582539169"/>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44828d09ed4da7e2">
            <a:extLst>
              <a:ext uri="{FF2B5EF4-FFF2-40B4-BE49-F238E27FC236}">
                <a16:creationId xmlns:a16="http://schemas.microsoft.com/office/drawing/2014/main" id="{4B322533-CEBB-B7BE-7DE4-A4D6DA1715DA}"/>
              </a:ext>
            </a:extLst>
          </p:cNvPr>
          <p:cNvGraphicFramePr>
            <a:graphicFrameLocks/>
          </p:cNvGraphicFramePr>
          <p:nvPr>
            <p:extLst>
              <p:ext uri="{D42A27DB-BD31-4B8C-83A1-F6EECF244321}">
                <p14:modId xmlns:p14="http://schemas.microsoft.com/office/powerpoint/2010/main" val="2460099916"/>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6" name="Graphic 5" descr="Information with solid fill">
            <a:extLst>
              <a:ext uri="{FF2B5EF4-FFF2-40B4-BE49-F238E27FC236}">
                <a16:creationId xmlns:a16="http://schemas.microsoft.com/office/drawing/2014/main" id="{8E24167F-8C62-607F-A98C-B77F84A962E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7" name="Rectangle 6">
            <a:extLst>
              <a:ext uri="{FF2B5EF4-FFF2-40B4-BE49-F238E27FC236}">
                <a16:creationId xmlns:a16="http://schemas.microsoft.com/office/drawing/2014/main" id="{071A0E1B-6338-3972-A4F6-CBEF1655BEFA}"/>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12" name="Table1">
            <a:extLst>
              <a:ext uri="{FF2B5EF4-FFF2-40B4-BE49-F238E27FC236}">
                <a16:creationId xmlns:a16="http://schemas.microsoft.com/office/drawing/2014/main" id="{84655C57-A3B1-354D-77D9-8C01ECF72BC7}"/>
              </a:ext>
            </a:extLst>
          </p:cNvPr>
          <p:cNvGraphicFramePr>
            <a:graphicFrameLocks noGrp="1"/>
          </p:cNvGraphicFramePr>
          <p:nvPr>
            <p:extLst>
              <p:ext uri="{D42A27DB-BD31-4B8C-83A1-F6EECF244321}">
                <p14:modId xmlns:p14="http://schemas.microsoft.com/office/powerpoint/2010/main" val="312484549"/>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D_fc8618a316c77b80">
            <a:extLst>
              <a:ext uri="{FF2B5EF4-FFF2-40B4-BE49-F238E27FC236}">
                <a16:creationId xmlns:a16="http://schemas.microsoft.com/office/drawing/2014/main" id="{12208B2B-8750-4DCC-A5D8-F906F64708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(18,003), ICS (413); Type 2, National (24,267), ICS (536))</a:t>
            </a:r>
            <a:endParaRPr lang="en-GB" sz="1000" b="0" dirty="0">
              <a:solidFill>
                <a:schemeClr val="tx1"/>
              </a:solidFill>
              <a:latin typeface="+mn-lt"/>
            </a:endParaRPr>
          </a:p>
        </p:txBody>
      </p:sp>
      <p:graphicFrame>
        <p:nvGraphicFramePr>
          <p:cNvPr id="14" name="Ipsos Ribbon Rules" hidden="1">
            <a:extLst>
              <a:ext uri="{FF2B5EF4-FFF2-40B4-BE49-F238E27FC236}">
                <a16:creationId xmlns:a16="http://schemas.microsoft.com/office/drawing/2014/main" id="{64F5CCD5-C888-0DB1-CFBA-1EA3D6FAD76B}"/>
              </a:ext>
            </a:extLst>
          </p:cNvPr>
          <p:cNvGraphicFramePr/>
          <p:nvPr>
            <p:extLst>
              <p:ext uri="{D42A27DB-BD31-4B8C-83A1-F6EECF244321}">
                <p14:modId xmlns:p14="http://schemas.microsoft.com/office/powerpoint/2010/main" val="1012911325"/>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097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2450E24-482D-998E-D006-0CE62BAA839E}"/>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Q31. Over the last 12 months, how confident have you felt managing your diabetes day-to-day?</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611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Confidence managing day-to-day</a:t>
            </a:r>
          </a:p>
        </p:txBody>
      </p:sp>
      <p:sp>
        <p:nvSpPr>
          <p:cNvPr id="12" name="Title 1">
            <a:extLst>
              <a:ext uri="{FF2B5EF4-FFF2-40B4-BE49-F238E27FC236}">
                <a16:creationId xmlns:a16="http://schemas.microsoft.com/office/drawing/2014/main" id="{D13BBDE3-8DE5-BF10-2562-63E56E2DCE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3" name="D_0cde72774b7b0f64_CalcTable">
            <a:extLst>
              <a:ext uri="{FF2B5EF4-FFF2-40B4-BE49-F238E27FC236}">
                <a16:creationId xmlns:a16="http://schemas.microsoft.com/office/drawing/2014/main" id="{920A33A8-615C-E6B3-971C-F88887FD2EFB}"/>
              </a:ext>
            </a:extLst>
          </p:cNvPr>
          <p:cNvGraphicFramePr>
            <a:graphicFrameLocks noGrp="1"/>
          </p:cNvGraphicFramePr>
          <p:nvPr>
            <p:extLst>
              <p:ext uri="{D42A27DB-BD31-4B8C-83A1-F6EECF244321}">
                <p14:modId xmlns:p14="http://schemas.microsoft.com/office/powerpoint/2010/main" val="1749019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CA153E36-5767-E15A-E22C-1E5FE05F48A1}"/>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ba45c636152410fc">
            <a:extLst>
              <a:ext uri="{FF2B5EF4-FFF2-40B4-BE49-F238E27FC236}">
                <a16:creationId xmlns:a16="http://schemas.microsoft.com/office/drawing/2014/main" id="{FC4F0A2E-A39A-BC30-86F8-C167942F626B}"/>
              </a:ext>
            </a:extLst>
          </p:cNvPr>
          <p:cNvGraphicFramePr>
            <a:graphicFrameLocks noGrp="1"/>
          </p:cNvGraphicFramePr>
          <p:nvPr>
            <p:extLst>
              <p:ext uri="{D42A27DB-BD31-4B8C-83A1-F6EECF244321}">
                <p14:modId xmlns:p14="http://schemas.microsoft.com/office/powerpoint/2010/main" val="183795105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AF1B46FD-910A-7720-7F01-81876621C2F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4552074292f84025_CalcTable">
            <a:extLst>
              <a:ext uri="{FF2B5EF4-FFF2-40B4-BE49-F238E27FC236}">
                <a16:creationId xmlns:a16="http://schemas.microsoft.com/office/drawing/2014/main" id="{7F36ECD1-8475-5A81-37CE-251EE4B2FD97}"/>
              </a:ext>
            </a:extLst>
          </p:cNvPr>
          <p:cNvGraphicFramePr>
            <a:graphicFrameLocks noGrp="1"/>
          </p:cNvGraphicFramePr>
          <p:nvPr>
            <p:extLst>
              <p:ext uri="{D42A27DB-BD31-4B8C-83A1-F6EECF244321}">
                <p14:modId xmlns:p14="http://schemas.microsoft.com/office/powerpoint/2010/main" val="3132965765"/>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FDE50AA0-9C8F-230C-4460-8777E12A835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670ebb83e14a4025">
            <a:extLst>
              <a:ext uri="{FF2B5EF4-FFF2-40B4-BE49-F238E27FC236}">
                <a16:creationId xmlns:a16="http://schemas.microsoft.com/office/drawing/2014/main" id="{E10F3E49-54CA-4546-F4DE-976A5A955091}"/>
              </a:ext>
            </a:extLst>
          </p:cNvPr>
          <p:cNvGraphicFramePr>
            <a:graphicFrameLocks noGrp="1"/>
          </p:cNvGraphicFramePr>
          <p:nvPr>
            <p:extLst>
              <p:ext uri="{D42A27DB-BD31-4B8C-83A1-F6EECF244321}">
                <p14:modId xmlns:p14="http://schemas.microsoft.com/office/powerpoint/2010/main" val="2513871490"/>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5DA67CF2-C037-CDBE-12D1-BCE89962266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320E6684-782D-7B6E-E31E-E74882D1EB4F}"/>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8" name="TextBox 37">
            <a:extLst>
              <a:ext uri="{FF2B5EF4-FFF2-40B4-BE49-F238E27FC236}">
                <a16:creationId xmlns:a16="http://schemas.microsoft.com/office/drawing/2014/main" id="{DAD6CF31-9B93-0F60-3F69-615BFF85A29F}"/>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0D633770-1B4D-F967-8604-E083FB2D1DD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beafdfefaad2be8">
            <a:extLst>
              <a:ext uri="{FF2B5EF4-FFF2-40B4-BE49-F238E27FC236}">
                <a16:creationId xmlns:a16="http://schemas.microsoft.com/office/drawing/2014/main" id="{C1F12E97-CA4F-9AC6-BCEA-225B71B26D81}"/>
              </a:ext>
            </a:extLst>
          </p:cNvPr>
          <p:cNvGraphicFramePr>
            <a:graphicFrameLocks/>
          </p:cNvGraphicFramePr>
          <p:nvPr>
            <p:extLst>
              <p:ext uri="{D42A27DB-BD31-4B8C-83A1-F6EECF244321}">
                <p14:modId xmlns:p14="http://schemas.microsoft.com/office/powerpoint/2010/main" val="1097009409"/>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_5404dfdc7525780e">
            <a:extLst>
              <a:ext uri="{FF2B5EF4-FFF2-40B4-BE49-F238E27FC236}">
                <a16:creationId xmlns:a16="http://schemas.microsoft.com/office/drawing/2014/main" id="{3A1C054E-ADA6-155B-CF89-2606C1ED8771}"/>
              </a:ext>
            </a:extLst>
          </p:cNvPr>
          <p:cNvGraphicFramePr>
            <a:graphicFrameLocks/>
          </p:cNvGraphicFramePr>
          <p:nvPr>
            <p:extLst>
              <p:ext uri="{D42A27DB-BD31-4B8C-83A1-F6EECF244321}">
                <p14:modId xmlns:p14="http://schemas.microsoft.com/office/powerpoint/2010/main" val="3085110396"/>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9" name="Graphic 8" descr="Information with solid fill">
            <a:extLst>
              <a:ext uri="{FF2B5EF4-FFF2-40B4-BE49-F238E27FC236}">
                <a16:creationId xmlns:a16="http://schemas.microsoft.com/office/drawing/2014/main" id="{2AD3E9E6-B8C6-9237-3FE2-EC657241A10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5280" y="6136024"/>
            <a:ext cx="275419" cy="253279"/>
          </a:xfrm>
          <a:prstGeom prst="rect">
            <a:avLst/>
          </a:prstGeom>
        </p:spPr>
      </p:pic>
      <p:sp>
        <p:nvSpPr>
          <p:cNvPr id="10" name="Rectangle 9">
            <a:extLst>
              <a:ext uri="{FF2B5EF4-FFF2-40B4-BE49-F238E27FC236}">
                <a16:creationId xmlns:a16="http://schemas.microsoft.com/office/drawing/2014/main" id="{4AD50180-F8DB-8108-F200-9339E700C5F0}"/>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graphicFrame>
        <p:nvGraphicFramePr>
          <p:cNvPr id="2" name="D_0cde72774b7b0f64" hidden="1">
            <a:extLst>
              <a:ext uri="{FF2B5EF4-FFF2-40B4-BE49-F238E27FC236}">
                <a16:creationId xmlns:a16="http://schemas.microsoft.com/office/drawing/2014/main" id="{3FD708FB-11F6-5E0A-46D9-9D6861677CEE}"/>
              </a:ext>
            </a:extLst>
          </p:cNvPr>
          <p:cNvGraphicFramePr/>
          <p:nvPr>
            <p:extLst>
              <p:ext uri="{D42A27DB-BD31-4B8C-83A1-F6EECF244321}">
                <p14:modId xmlns:p14="http://schemas.microsoft.com/office/powerpoint/2010/main" val="4175320859"/>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4552074292f84025" hidden="1">
            <a:extLst>
              <a:ext uri="{FF2B5EF4-FFF2-40B4-BE49-F238E27FC236}">
                <a16:creationId xmlns:a16="http://schemas.microsoft.com/office/drawing/2014/main" id="{D9741215-A14F-E4F7-ACAB-6088871022DA}"/>
              </a:ext>
            </a:extLst>
          </p:cNvPr>
          <p:cNvGraphicFramePr/>
          <p:nvPr>
            <p:extLst>
              <p:ext uri="{D42A27DB-BD31-4B8C-83A1-F6EECF244321}">
                <p14:modId xmlns:p14="http://schemas.microsoft.com/office/powerpoint/2010/main" val="822330367"/>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Table1">
            <a:extLst>
              <a:ext uri="{FF2B5EF4-FFF2-40B4-BE49-F238E27FC236}">
                <a16:creationId xmlns:a16="http://schemas.microsoft.com/office/drawing/2014/main" id="{DD60BD5E-8426-B3F5-CB69-C3A506176CD5}"/>
              </a:ext>
            </a:extLst>
          </p:cNvPr>
          <p:cNvGraphicFramePr>
            <a:graphicFrameLocks noGrp="1"/>
          </p:cNvGraphicFramePr>
          <p:nvPr>
            <p:extLst>
              <p:ext uri="{D42A27DB-BD31-4B8C-83A1-F6EECF244321}">
                <p14:modId xmlns:p14="http://schemas.microsoft.com/office/powerpoint/2010/main" val="197045958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D_c95aea8d654d368f">
            <a:extLst>
              <a:ext uri="{FF2B5EF4-FFF2-40B4-BE49-F238E27FC236}">
                <a16:creationId xmlns:a16="http://schemas.microsoft.com/office/drawing/2014/main" id="{9BC88880-1727-8184-99F6-0B7A934FF41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(413); Type 2, National (24,196), ICS (533))</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DB114820-78E3-145E-4FDE-21812A3C11F1}"/>
              </a:ext>
            </a:extLst>
          </p:cNvPr>
          <p:cNvGraphicFramePr/>
          <p:nvPr>
            <p:extLst>
              <p:ext uri="{D42A27DB-BD31-4B8C-83A1-F6EECF244321}">
                <p14:modId xmlns:p14="http://schemas.microsoft.com/office/powerpoint/2010/main" val="248720614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7827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7090687A-44D7-FF7C-E8CB-9954620F01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6EF6161-7A8F-3BB8-AA5C-E36484C1E3A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1">
            <a:extLst>
              <a:ext uri="{FF2B5EF4-FFF2-40B4-BE49-F238E27FC236}">
                <a16:creationId xmlns:a16="http://schemas.microsoft.com/office/drawing/2014/main" id="{8EA064A4-B784-A2D6-7267-324E0581A14C}"/>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Introduction</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How to use this report</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Interpreting the results</a:t>
            </a:r>
          </a:p>
        </p:txBody>
      </p:sp>
    </p:spTree>
    <p:extLst>
      <p:ext uri="{BB962C8B-B14F-4D97-AF65-F5344CB8AC3E}">
        <p14:creationId xmlns:p14="http://schemas.microsoft.com/office/powerpoint/2010/main" val="336824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3FDC78-E1CE-12DE-9859-76AF06AAD13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Q32. Over the last 12 months, have you had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Living with diabetes: Support from others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6C5AAE-614A-0ADB-1E29-E44B8D4C2D4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A83316BF-87D6-3180-9D89-12B2C00DA87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0CE7DEDA-A4E3-9134-00CC-10C7366C5B98}"/>
              </a:ext>
            </a:extLst>
          </p:cNvPr>
          <p:cNvGraphicFramePr>
            <a:graphicFrameLocks noGrp="1"/>
          </p:cNvGraphicFramePr>
          <p:nvPr>
            <p:extLst>
              <p:ext uri="{D42A27DB-BD31-4B8C-83A1-F6EECF244321}">
                <p14:modId xmlns:p14="http://schemas.microsoft.com/office/powerpoint/2010/main" val="4267988404"/>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95a0b5c55835148">
            <a:extLst>
              <a:ext uri="{FF2B5EF4-FFF2-40B4-BE49-F238E27FC236}">
                <a16:creationId xmlns:a16="http://schemas.microsoft.com/office/drawing/2014/main" id="{1083F477-07D6-CAEC-B6A4-DAA8197DDACA}"/>
              </a:ext>
            </a:extLst>
          </p:cNvPr>
          <p:cNvGraphicFramePr>
            <a:graphicFrameLocks/>
          </p:cNvGraphicFramePr>
          <p:nvPr>
            <p:extLst>
              <p:ext uri="{D42A27DB-BD31-4B8C-83A1-F6EECF244321}">
                <p14:modId xmlns:p14="http://schemas.microsoft.com/office/powerpoint/2010/main" val="421827976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1fbc15a0c3bb5148">
            <a:extLst>
              <a:ext uri="{FF2B5EF4-FFF2-40B4-BE49-F238E27FC236}">
                <a16:creationId xmlns:a16="http://schemas.microsoft.com/office/drawing/2014/main" id="{62A1072C-2B99-9412-E5B2-6851E4CE0F08}"/>
              </a:ext>
            </a:extLst>
          </p:cNvPr>
          <p:cNvGraphicFramePr>
            <a:graphicFrameLocks/>
          </p:cNvGraphicFramePr>
          <p:nvPr>
            <p:extLst>
              <p:ext uri="{D42A27DB-BD31-4B8C-83A1-F6EECF244321}">
                <p14:modId xmlns:p14="http://schemas.microsoft.com/office/powerpoint/2010/main" val="2722914011"/>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2" name="D_a63da634c1bde148">
            <a:extLst>
              <a:ext uri="{FF2B5EF4-FFF2-40B4-BE49-F238E27FC236}">
                <a16:creationId xmlns:a16="http://schemas.microsoft.com/office/drawing/2014/main" id="{9CB4A9A6-E006-CB88-168F-58FC3F738F4D}"/>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(17,956), ICS (411); Type 2, National (24,019), ICS (530))</a:t>
            </a:r>
            <a:endParaRPr lang="en-GB" sz="1000" b="0" dirty="0">
              <a:solidFill>
                <a:schemeClr val="tx1"/>
              </a:solidFill>
              <a:latin typeface="+mn-lt"/>
            </a:endParaRPr>
          </a:p>
        </p:txBody>
      </p:sp>
    </p:spTree>
    <p:extLst>
      <p:ext uri="{BB962C8B-B14F-4D97-AF65-F5344CB8AC3E}">
        <p14:creationId xmlns:p14="http://schemas.microsoft.com/office/powerpoint/2010/main" val="227799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3DC400-1A16-29FF-466F-CB917508994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Q33. Over the last 12 months, would you have found it useful to have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Usefulness of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2587529-AE00-402F-E65C-A9F89B0BEC8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8" name="TextBox 17">
            <a:extLst>
              <a:ext uri="{FF2B5EF4-FFF2-40B4-BE49-F238E27FC236}">
                <a16:creationId xmlns:a16="http://schemas.microsoft.com/office/drawing/2014/main" id="{8017660F-1262-6B41-116F-3C58A03921C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Table1">
            <a:extLst>
              <a:ext uri="{FF2B5EF4-FFF2-40B4-BE49-F238E27FC236}">
                <a16:creationId xmlns:a16="http://schemas.microsoft.com/office/drawing/2014/main" id="{FA8C2377-DF30-3C63-E926-D20074FBAE41}"/>
              </a:ext>
            </a:extLst>
          </p:cNvPr>
          <p:cNvGraphicFramePr>
            <a:graphicFrameLocks noGrp="1"/>
          </p:cNvGraphicFramePr>
          <p:nvPr>
            <p:extLst>
              <p:ext uri="{D42A27DB-BD31-4B8C-83A1-F6EECF244321}">
                <p14:modId xmlns:p14="http://schemas.microsoft.com/office/powerpoint/2010/main" val="30339707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D_b8fbff4253d9e5a8">
            <a:extLst>
              <a:ext uri="{FF2B5EF4-FFF2-40B4-BE49-F238E27FC236}">
                <a16:creationId xmlns:a16="http://schemas.microsoft.com/office/drawing/2014/main" id="{7FA14AD6-3948-2D10-698E-FB148EFC0BF8}"/>
              </a:ext>
            </a:extLst>
          </p:cNvPr>
          <p:cNvGraphicFramePr>
            <a:graphicFrameLocks/>
          </p:cNvGraphicFramePr>
          <p:nvPr>
            <p:extLst>
              <p:ext uri="{D42A27DB-BD31-4B8C-83A1-F6EECF244321}">
                <p14:modId xmlns:p14="http://schemas.microsoft.com/office/powerpoint/2010/main" val="292158247"/>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e86c0f1f98c96da8">
            <a:extLst>
              <a:ext uri="{FF2B5EF4-FFF2-40B4-BE49-F238E27FC236}">
                <a16:creationId xmlns:a16="http://schemas.microsoft.com/office/drawing/2014/main" id="{28E07683-40EA-FF3E-4DFF-3F8E75161BE7}"/>
              </a:ext>
            </a:extLst>
          </p:cNvPr>
          <p:cNvGraphicFramePr>
            <a:graphicFrameLocks/>
          </p:cNvGraphicFramePr>
          <p:nvPr>
            <p:extLst>
              <p:ext uri="{D42A27DB-BD31-4B8C-83A1-F6EECF244321}">
                <p14:modId xmlns:p14="http://schemas.microsoft.com/office/powerpoint/2010/main" val="1090490376"/>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9" name="D_9b34a62942f835a8">
            <a:extLst>
              <a:ext uri="{FF2B5EF4-FFF2-40B4-BE49-F238E27FC236}">
                <a16:creationId xmlns:a16="http://schemas.microsoft.com/office/drawing/2014/main" id="{35BABD6F-B040-7EF1-E2B2-226A355AEE27}"/>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not had support from other people living with diabetes. Those who selected 'I don't know' have been excluded.
(Type 1, National (8,547), ICS (200); Type 2, National (11,860), ICS (258))</a:t>
            </a:r>
            <a:endParaRPr lang="en-GB" sz="1000" b="0" dirty="0">
              <a:solidFill>
                <a:schemeClr val="tx1"/>
              </a:solidFill>
              <a:latin typeface="+mn-lt"/>
            </a:endParaRPr>
          </a:p>
        </p:txBody>
      </p:sp>
    </p:spTree>
    <p:extLst>
      <p:ext uri="{BB962C8B-B14F-4D97-AF65-F5344CB8AC3E}">
        <p14:creationId xmlns:p14="http://schemas.microsoft.com/office/powerpoint/2010/main" val="20177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managing blood sugar</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7253"/>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8428F23-3D59-A6D4-0386-F6437E94A0A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4a</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“Monitoring your blood sugar levels”</a:t>
            </a:r>
          </a:p>
        </p:txBody>
      </p:sp>
      <p:sp>
        <p:nvSpPr>
          <p:cNvPr id="9" name="TextBox 8">
            <a:extLst>
              <a:ext uri="{FF2B5EF4-FFF2-40B4-BE49-F238E27FC236}">
                <a16:creationId xmlns:a16="http://schemas.microsoft.com/office/drawing/2014/main" id="{5EAA5736-94E8-8355-9CC6-D7E3BDAE29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4139BE51-1B64-B612-9B11-3DA63366318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8" name="Table1">
            <a:extLst>
              <a:ext uri="{FF2B5EF4-FFF2-40B4-BE49-F238E27FC236}">
                <a16:creationId xmlns:a16="http://schemas.microsoft.com/office/drawing/2014/main" id="{96BB6216-FC09-CCE8-79F7-4E1F9FEB17C6}"/>
              </a:ext>
            </a:extLst>
          </p:cNvPr>
          <p:cNvGraphicFramePr>
            <a:graphicFrameLocks noGrp="1"/>
          </p:cNvGraphicFramePr>
          <p:nvPr>
            <p:extLst>
              <p:ext uri="{D42A27DB-BD31-4B8C-83A1-F6EECF244321}">
                <p14:modId xmlns:p14="http://schemas.microsoft.com/office/powerpoint/2010/main" val="1547940506"/>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D_0a175d2f9b279f62">
            <a:extLst>
              <a:ext uri="{FF2B5EF4-FFF2-40B4-BE49-F238E27FC236}">
                <a16:creationId xmlns:a16="http://schemas.microsoft.com/office/drawing/2014/main" id="{5A7A941E-D87F-7994-BF1E-4E60C61660AF}"/>
              </a:ext>
            </a:extLst>
          </p:cNvPr>
          <p:cNvGraphicFramePr>
            <a:graphicFrameLocks/>
          </p:cNvGraphicFramePr>
          <p:nvPr>
            <p:extLst>
              <p:ext uri="{D42A27DB-BD31-4B8C-83A1-F6EECF244321}">
                <p14:modId xmlns:p14="http://schemas.microsoft.com/office/powerpoint/2010/main" val="4246373909"/>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D_3f72330111754762">
            <a:extLst>
              <a:ext uri="{FF2B5EF4-FFF2-40B4-BE49-F238E27FC236}">
                <a16:creationId xmlns:a16="http://schemas.microsoft.com/office/drawing/2014/main" id="{1D945500-2232-E268-A00F-2965906FD3D6}"/>
              </a:ext>
            </a:extLst>
          </p:cNvPr>
          <p:cNvGraphicFramePr>
            <a:graphicFrameLocks/>
          </p:cNvGraphicFramePr>
          <p:nvPr>
            <p:extLst>
              <p:ext uri="{D42A27DB-BD31-4B8C-83A1-F6EECF244321}">
                <p14:modId xmlns:p14="http://schemas.microsoft.com/office/powerpoint/2010/main" val="1454272908"/>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22" name="D_58f5b10479ba4762">
            <a:extLst>
              <a:ext uri="{FF2B5EF4-FFF2-40B4-BE49-F238E27FC236}">
                <a16:creationId xmlns:a16="http://schemas.microsoft.com/office/drawing/2014/main" id="{F8C55096-2AD3-521E-CB56-E5D408333A3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(17,335), ICS (397); Type 2, National (21,228), ICS (482))</a:t>
            </a:r>
            <a:endParaRPr lang="en-GB" sz="1000" b="0" dirty="0">
              <a:solidFill>
                <a:schemeClr val="tx1"/>
              </a:solidFill>
              <a:latin typeface="+mn-lt"/>
            </a:endParaRPr>
          </a:p>
        </p:txBody>
      </p:sp>
    </p:spTree>
    <p:extLst>
      <p:ext uri="{BB962C8B-B14F-4D97-AF65-F5344CB8AC3E}">
        <p14:creationId xmlns:p14="http://schemas.microsoft.com/office/powerpoint/2010/main" val="189066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taking medicine</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1845"/>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9C920BB-E9F0-CD8C-5C47-554010C7EED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4b</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medicine (such as tablets or insulin)”</a:t>
            </a:r>
          </a:p>
        </p:txBody>
      </p:sp>
      <p:sp>
        <p:nvSpPr>
          <p:cNvPr id="9" name="TextBox 8">
            <a:extLst>
              <a:ext uri="{FF2B5EF4-FFF2-40B4-BE49-F238E27FC236}">
                <a16:creationId xmlns:a16="http://schemas.microsoft.com/office/drawing/2014/main" id="{B7224A51-C5BF-5116-8B52-EB1EA30D7992}"/>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EDBA4C05-C7FC-586E-00CE-34A15E790E2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4AFBBEAD-9A28-7BB3-E425-3EAD910F0E2D}"/>
              </a:ext>
            </a:extLst>
          </p:cNvPr>
          <p:cNvGraphicFramePr>
            <a:graphicFrameLocks noGrp="1"/>
          </p:cNvGraphicFramePr>
          <p:nvPr>
            <p:extLst>
              <p:ext uri="{D42A27DB-BD31-4B8C-83A1-F6EECF244321}">
                <p14:modId xmlns:p14="http://schemas.microsoft.com/office/powerpoint/2010/main" val="3694804407"/>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42e7ac7433515a4a">
            <a:extLst>
              <a:ext uri="{FF2B5EF4-FFF2-40B4-BE49-F238E27FC236}">
                <a16:creationId xmlns:a16="http://schemas.microsoft.com/office/drawing/2014/main" id="{0FCF8007-4155-1F86-87CB-B926031E7E13}"/>
              </a:ext>
            </a:extLst>
          </p:cNvPr>
          <p:cNvGraphicFramePr>
            <a:graphicFrameLocks/>
          </p:cNvGraphicFramePr>
          <p:nvPr>
            <p:extLst>
              <p:ext uri="{D42A27DB-BD31-4B8C-83A1-F6EECF244321}">
                <p14:modId xmlns:p14="http://schemas.microsoft.com/office/powerpoint/2010/main" val="50945994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f6fd2aff855ac94a">
            <a:extLst>
              <a:ext uri="{FF2B5EF4-FFF2-40B4-BE49-F238E27FC236}">
                <a16:creationId xmlns:a16="http://schemas.microsoft.com/office/drawing/2014/main" id="{694CEA14-E5F3-E4DE-0DEC-EF42480287A8}"/>
              </a:ext>
            </a:extLst>
          </p:cNvPr>
          <p:cNvGraphicFramePr>
            <a:graphicFrameLocks/>
          </p:cNvGraphicFramePr>
          <p:nvPr>
            <p:extLst>
              <p:ext uri="{D42A27DB-BD31-4B8C-83A1-F6EECF244321}">
                <p14:modId xmlns:p14="http://schemas.microsoft.com/office/powerpoint/2010/main" val="530086458"/>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60aef20dacec134a">
            <a:extLst>
              <a:ext uri="{FF2B5EF4-FFF2-40B4-BE49-F238E27FC236}">
                <a16:creationId xmlns:a16="http://schemas.microsoft.com/office/drawing/2014/main" id="{F51CDB9D-8C77-663E-C22C-5502148D85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(17,098), ICS (395); Type 2, National (20,915), ICS (469))</a:t>
            </a:r>
            <a:endParaRPr lang="en-GB" sz="1000" b="0" dirty="0">
              <a:solidFill>
                <a:schemeClr val="tx1"/>
              </a:solidFill>
              <a:latin typeface="+mn-lt"/>
            </a:endParaRPr>
          </a:p>
        </p:txBody>
      </p:sp>
    </p:spTree>
    <p:extLst>
      <p:ext uri="{BB962C8B-B14F-4D97-AF65-F5344CB8AC3E}">
        <p14:creationId xmlns:p14="http://schemas.microsoft.com/office/powerpoint/2010/main" val="5497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with physical activity</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2365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A9D5CF5-9762-8491-1CB1-4E60A6AC44C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4c</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part in physical activity”</a:t>
            </a:r>
          </a:p>
        </p:txBody>
      </p:sp>
      <p:sp>
        <p:nvSpPr>
          <p:cNvPr id="9" name="TextBox 8">
            <a:extLst>
              <a:ext uri="{FF2B5EF4-FFF2-40B4-BE49-F238E27FC236}">
                <a16:creationId xmlns:a16="http://schemas.microsoft.com/office/drawing/2014/main" id="{E0F7BACE-0359-3044-1877-3CEB473AF9B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D249E8DE-6450-3FB3-355B-3C24BDD2E0E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1979A705-3928-1F96-6ABC-70E71E5EEE48}"/>
              </a:ext>
            </a:extLst>
          </p:cNvPr>
          <p:cNvGraphicFramePr>
            <a:graphicFrameLocks noGrp="1"/>
          </p:cNvGraphicFramePr>
          <p:nvPr>
            <p:extLst>
              <p:ext uri="{D42A27DB-BD31-4B8C-83A1-F6EECF244321}">
                <p14:modId xmlns:p14="http://schemas.microsoft.com/office/powerpoint/2010/main" val="362389749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83ccfc6f13d7969f">
            <a:extLst>
              <a:ext uri="{FF2B5EF4-FFF2-40B4-BE49-F238E27FC236}">
                <a16:creationId xmlns:a16="http://schemas.microsoft.com/office/drawing/2014/main" id="{D4E82CB8-DCF3-9502-57EE-02B7147B054A}"/>
              </a:ext>
            </a:extLst>
          </p:cNvPr>
          <p:cNvGraphicFramePr>
            <a:graphicFrameLocks/>
          </p:cNvGraphicFramePr>
          <p:nvPr>
            <p:extLst>
              <p:ext uri="{D42A27DB-BD31-4B8C-83A1-F6EECF244321}">
                <p14:modId xmlns:p14="http://schemas.microsoft.com/office/powerpoint/2010/main" val="1783029993"/>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ae2e4d87cf7fce9f">
            <a:extLst>
              <a:ext uri="{FF2B5EF4-FFF2-40B4-BE49-F238E27FC236}">
                <a16:creationId xmlns:a16="http://schemas.microsoft.com/office/drawing/2014/main" id="{1F38D192-F49C-730D-FED1-BA5602AEAAE9}"/>
              </a:ext>
            </a:extLst>
          </p:cNvPr>
          <p:cNvGraphicFramePr>
            <a:graphicFrameLocks/>
          </p:cNvGraphicFramePr>
          <p:nvPr>
            <p:extLst>
              <p:ext uri="{D42A27DB-BD31-4B8C-83A1-F6EECF244321}">
                <p14:modId xmlns:p14="http://schemas.microsoft.com/office/powerpoint/2010/main" val="4234885010"/>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70ee033cc42aae9f">
            <a:extLst>
              <a:ext uri="{FF2B5EF4-FFF2-40B4-BE49-F238E27FC236}">
                <a16:creationId xmlns:a16="http://schemas.microsoft.com/office/drawing/2014/main" id="{CFC7E240-7E31-D561-98D9-8E4147555D8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(16,224), ICS (374); Type 2, National (20,086), ICS (441))</a:t>
            </a:r>
            <a:endParaRPr lang="en-GB" sz="1000" b="0" dirty="0">
              <a:solidFill>
                <a:schemeClr val="tx1"/>
              </a:solidFill>
              <a:latin typeface="+mn-lt"/>
            </a:endParaRPr>
          </a:p>
        </p:txBody>
      </p:sp>
    </p:spTree>
    <p:extLst>
      <p:ext uri="{BB962C8B-B14F-4D97-AF65-F5344CB8AC3E}">
        <p14:creationId xmlns:p14="http://schemas.microsoft.com/office/powerpoint/2010/main" val="174953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eating well</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572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777E354-DA33-ACAA-5B18-A6BD78F608F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4d</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“Eating well”</a:t>
            </a:r>
          </a:p>
        </p:txBody>
      </p:sp>
      <p:sp>
        <p:nvSpPr>
          <p:cNvPr id="9" name="TextBox 8">
            <a:extLst>
              <a:ext uri="{FF2B5EF4-FFF2-40B4-BE49-F238E27FC236}">
                <a16:creationId xmlns:a16="http://schemas.microsoft.com/office/drawing/2014/main" id="{D62901CF-7B5A-9A24-4CAC-E78793A5BEA3}"/>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450102F0-FF9D-BA65-F31C-B817952E521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FACB8E5C-44F3-1575-0A5B-66974DD9864F}"/>
              </a:ext>
            </a:extLst>
          </p:cNvPr>
          <p:cNvGraphicFramePr>
            <a:graphicFrameLocks noGrp="1"/>
          </p:cNvGraphicFramePr>
          <p:nvPr>
            <p:extLst>
              <p:ext uri="{D42A27DB-BD31-4B8C-83A1-F6EECF244321}">
                <p14:modId xmlns:p14="http://schemas.microsoft.com/office/powerpoint/2010/main" val="422421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6b52c033790038f">
            <a:extLst>
              <a:ext uri="{FF2B5EF4-FFF2-40B4-BE49-F238E27FC236}">
                <a16:creationId xmlns:a16="http://schemas.microsoft.com/office/drawing/2014/main" id="{0B339B06-CB0F-9BD4-ECCE-5FFB3E6C7275}"/>
              </a:ext>
            </a:extLst>
          </p:cNvPr>
          <p:cNvGraphicFramePr>
            <a:graphicFrameLocks/>
          </p:cNvGraphicFramePr>
          <p:nvPr>
            <p:extLst>
              <p:ext uri="{D42A27DB-BD31-4B8C-83A1-F6EECF244321}">
                <p14:modId xmlns:p14="http://schemas.microsoft.com/office/powerpoint/2010/main" val="3186580457"/>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0e6c619bd556138f">
            <a:extLst>
              <a:ext uri="{FF2B5EF4-FFF2-40B4-BE49-F238E27FC236}">
                <a16:creationId xmlns:a16="http://schemas.microsoft.com/office/drawing/2014/main" id="{3ABB4299-B6F3-C989-0194-9E66128E10F3}"/>
              </a:ext>
            </a:extLst>
          </p:cNvPr>
          <p:cNvGraphicFramePr>
            <a:graphicFrameLocks/>
          </p:cNvGraphicFramePr>
          <p:nvPr>
            <p:extLst>
              <p:ext uri="{D42A27DB-BD31-4B8C-83A1-F6EECF244321}">
                <p14:modId xmlns:p14="http://schemas.microsoft.com/office/powerpoint/2010/main" val="501390727"/>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0d79ea8f2369d38f">
            <a:extLst>
              <a:ext uri="{FF2B5EF4-FFF2-40B4-BE49-F238E27FC236}">
                <a16:creationId xmlns:a16="http://schemas.microsoft.com/office/drawing/2014/main" id="{BDF6E438-D33D-5508-5294-65EE08C2A492}"/>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(16,750), ICS (381); Type 2, National (21,890), ICS (487))</a:t>
            </a:r>
            <a:endParaRPr lang="en-GB" sz="1000" b="0" dirty="0">
              <a:solidFill>
                <a:schemeClr val="tx1"/>
              </a:solidFill>
              <a:latin typeface="+mn-lt"/>
            </a:endParaRPr>
          </a:p>
        </p:txBody>
      </p:sp>
      <p:sp>
        <p:nvSpPr>
          <p:cNvPr id="12" name="Slide Number Placeholder 15">
            <a:extLst>
              <a:ext uri="{FF2B5EF4-FFF2-40B4-BE49-F238E27FC236}">
                <a16:creationId xmlns:a16="http://schemas.microsoft.com/office/drawing/2014/main" id="{508FB576-6C8A-4D91-A932-1B68F57803DB}"/>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Tree>
    <p:extLst>
      <p:ext uri="{BB962C8B-B14F-4D97-AF65-F5344CB8AC3E}">
        <p14:creationId xmlns:p14="http://schemas.microsoft.com/office/powerpoint/2010/main" val="38061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Emotional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A1076E0-FBB9-4B9E-E7DF-93CDCE6FDF2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4e. </a:t>
            </a:r>
            <a:r>
              <a:rPr kumimoji="0" lang="en-GB" sz="1600" b="1" i="0" u="none" strike="noStrike" kern="1200" cap="none" spc="0" normalizeH="0" baseline="0" noProof="0">
                <a:ln>
                  <a:noFill/>
                </a:ln>
                <a:solidFill>
                  <a:prstClr val="white"/>
                </a:solidFill>
                <a:effectLst/>
                <a:uLnTx/>
                <a:uFillTx/>
                <a:latin typeface="Arial"/>
                <a:ea typeface="+mn-ea"/>
                <a:cs typeface="+mn-cs"/>
              </a:rPr>
              <a:t>Over the last 12 months, have you had support from healthcare professionals in the following areas to help you manage your diabetes? “Your emotional and mental health needs”</a:t>
            </a:r>
          </a:p>
        </p:txBody>
      </p:sp>
      <p:sp>
        <p:nvSpPr>
          <p:cNvPr id="9" name="TextBox 8">
            <a:extLst>
              <a:ext uri="{FF2B5EF4-FFF2-40B4-BE49-F238E27FC236}">
                <a16:creationId xmlns:a16="http://schemas.microsoft.com/office/drawing/2014/main" id="{1FDB3C7E-2DFC-40F8-2B57-39F71F414A5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5F21A8E6-3659-C3D2-0FEB-44FAB4FE2018}"/>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71DA223A-9834-BBE2-0B48-1AEEDE4749A8}"/>
              </a:ext>
            </a:extLst>
          </p:cNvPr>
          <p:cNvGraphicFramePr>
            <a:graphicFrameLocks noGrp="1"/>
          </p:cNvGraphicFramePr>
          <p:nvPr>
            <p:extLst>
              <p:ext uri="{D42A27DB-BD31-4B8C-83A1-F6EECF244321}">
                <p14:modId xmlns:p14="http://schemas.microsoft.com/office/powerpoint/2010/main" val="355353980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9312c4e33a8abced">
            <a:extLst>
              <a:ext uri="{FF2B5EF4-FFF2-40B4-BE49-F238E27FC236}">
                <a16:creationId xmlns:a16="http://schemas.microsoft.com/office/drawing/2014/main" id="{CB045FF7-1C5D-B72E-9527-65095137471D}"/>
              </a:ext>
            </a:extLst>
          </p:cNvPr>
          <p:cNvGraphicFramePr>
            <a:graphicFrameLocks/>
          </p:cNvGraphicFramePr>
          <p:nvPr>
            <p:extLst>
              <p:ext uri="{D42A27DB-BD31-4B8C-83A1-F6EECF244321}">
                <p14:modId xmlns:p14="http://schemas.microsoft.com/office/powerpoint/2010/main" val="1527975032"/>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42d8b98c3a67fced">
            <a:extLst>
              <a:ext uri="{FF2B5EF4-FFF2-40B4-BE49-F238E27FC236}">
                <a16:creationId xmlns:a16="http://schemas.microsoft.com/office/drawing/2014/main" id="{EE07CA67-C1F3-43EE-F803-4290D86FB9CA}"/>
              </a:ext>
            </a:extLst>
          </p:cNvPr>
          <p:cNvGraphicFramePr>
            <a:graphicFrameLocks/>
          </p:cNvGraphicFramePr>
          <p:nvPr>
            <p:extLst>
              <p:ext uri="{D42A27DB-BD31-4B8C-83A1-F6EECF244321}">
                <p14:modId xmlns:p14="http://schemas.microsoft.com/office/powerpoint/2010/main" val="2274256352"/>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f034ba3ef1d3dfed">
            <a:extLst>
              <a:ext uri="{FF2B5EF4-FFF2-40B4-BE49-F238E27FC236}">
                <a16:creationId xmlns:a16="http://schemas.microsoft.com/office/drawing/2014/main" id="{E9C14C2D-72E2-4A8B-3A0E-4EDC6ED9D7C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(15,898), ICS (372); Type 2, National (18,585), ICS (425))</a:t>
            </a:r>
            <a:endParaRPr lang="en-GB" sz="1000" b="0" dirty="0">
              <a:solidFill>
                <a:schemeClr val="tx1"/>
              </a:solidFill>
              <a:latin typeface="+mn-lt"/>
            </a:endParaRPr>
          </a:p>
        </p:txBody>
      </p:sp>
    </p:spTree>
    <p:extLst>
      <p:ext uri="{BB962C8B-B14F-4D97-AF65-F5344CB8AC3E}">
        <p14:creationId xmlns:p14="http://schemas.microsoft.com/office/powerpoint/2010/main" val="238451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CE5B27A-F38E-C34A-48D6-0FF8198D4F3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Q36. Has a healthcare professional told you about the potential complications of living with diabetes?</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9992"/>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2655532289"/>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Told about complications</a:t>
            </a:r>
          </a:p>
        </p:txBody>
      </p:sp>
      <p:sp>
        <p:nvSpPr>
          <p:cNvPr id="8" name="Title 1">
            <a:extLst>
              <a:ext uri="{FF2B5EF4-FFF2-40B4-BE49-F238E27FC236}">
                <a16:creationId xmlns:a16="http://schemas.microsoft.com/office/drawing/2014/main" id="{616F8D2F-A6C8-19C3-B906-DD5ECFF86D1F}"/>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2" name="D_9da6b8bb1484dcc3_CalcTable">
            <a:extLst>
              <a:ext uri="{FF2B5EF4-FFF2-40B4-BE49-F238E27FC236}">
                <a16:creationId xmlns:a16="http://schemas.microsoft.com/office/drawing/2014/main" id="{9386C61C-8B72-BD6E-E6A3-12FB04EE8759}"/>
              </a:ext>
            </a:extLst>
          </p:cNvPr>
          <p:cNvGraphicFramePr>
            <a:graphicFrameLocks noGrp="1"/>
          </p:cNvGraphicFramePr>
          <p:nvPr>
            <p:extLst>
              <p:ext uri="{D42A27DB-BD31-4B8C-83A1-F6EECF244321}">
                <p14:modId xmlns:p14="http://schemas.microsoft.com/office/powerpoint/2010/main" val="139941077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9da6b8bb1484dcc3" hidden="1">
            <a:extLst>
              <a:ext uri="{FF2B5EF4-FFF2-40B4-BE49-F238E27FC236}">
                <a16:creationId xmlns:a16="http://schemas.microsoft.com/office/drawing/2014/main" id="{3257D2A0-35D9-E4AB-9646-F0098FE10450}"/>
              </a:ext>
            </a:extLst>
          </p:cNvPr>
          <p:cNvGraphicFramePr/>
          <p:nvPr>
            <p:extLst>
              <p:ext uri="{D42A27DB-BD31-4B8C-83A1-F6EECF244321}">
                <p14:modId xmlns:p14="http://schemas.microsoft.com/office/powerpoint/2010/main" val="2341486161"/>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D7D7F301-75F1-2108-BAD6-590FABC0E5C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30c4853149871275">
            <a:extLst>
              <a:ext uri="{FF2B5EF4-FFF2-40B4-BE49-F238E27FC236}">
                <a16:creationId xmlns:a16="http://schemas.microsoft.com/office/drawing/2014/main" id="{900BDA1A-23DC-BBD6-0DCD-A0472031D0B6}"/>
              </a:ext>
            </a:extLst>
          </p:cNvPr>
          <p:cNvGraphicFramePr>
            <a:graphicFrameLocks noGrp="1"/>
          </p:cNvGraphicFramePr>
          <p:nvPr>
            <p:extLst>
              <p:ext uri="{D42A27DB-BD31-4B8C-83A1-F6EECF244321}">
                <p14:modId xmlns:p14="http://schemas.microsoft.com/office/powerpoint/2010/main" val="535419615"/>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02916E6F-0403-C9D7-5B79-AF43F2532A0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c23f0c4aa9261ca8_CalcTable">
            <a:extLst>
              <a:ext uri="{FF2B5EF4-FFF2-40B4-BE49-F238E27FC236}">
                <a16:creationId xmlns:a16="http://schemas.microsoft.com/office/drawing/2014/main" id="{9B31DC9C-CDCB-5E67-4CBA-046E26E858FD}"/>
              </a:ext>
            </a:extLst>
          </p:cNvPr>
          <p:cNvGraphicFramePr>
            <a:graphicFrameLocks noGrp="1"/>
          </p:cNvGraphicFramePr>
          <p:nvPr>
            <p:extLst>
              <p:ext uri="{D42A27DB-BD31-4B8C-83A1-F6EECF244321}">
                <p14:modId xmlns:p14="http://schemas.microsoft.com/office/powerpoint/2010/main" val="2814136369"/>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23f0c4aa9261ca8" hidden="1">
            <a:extLst>
              <a:ext uri="{FF2B5EF4-FFF2-40B4-BE49-F238E27FC236}">
                <a16:creationId xmlns:a16="http://schemas.microsoft.com/office/drawing/2014/main" id="{4B5EC794-9F50-F6D2-ED05-20A6DEEF3B17}"/>
              </a:ext>
            </a:extLst>
          </p:cNvPr>
          <p:cNvGraphicFramePr/>
          <p:nvPr>
            <p:extLst>
              <p:ext uri="{D42A27DB-BD31-4B8C-83A1-F6EECF244321}">
                <p14:modId xmlns:p14="http://schemas.microsoft.com/office/powerpoint/2010/main" val="79425211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a:extLst>
              <a:ext uri="{FF2B5EF4-FFF2-40B4-BE49-F238E27FC236}">
                <a16:creationId xmlns:a16="http://schemas.microsoft.com/office/drawing/2014/main" id="{C26E2C68-5C24-D00E-2E40-A01669B56A1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f827587246b86ca8">
            <a:extLst>
              <a:ext uri="{FF2B5EF4-FFF2-40B4-BE49-F238E27FC236}">
                <a16:creationId xmlns:a16="http://schemas.microsoft.com/office/drawing/2014/main" id="{6FA4EDC6-906A-B703-ED2A-7EA74B5E99FC}"/>
              </a:ext>
            </a:extLst>
          </p:cNvPr>
          <p:cNvGraphicFramePr>
            <a:graphicFrameLocks noGrp="1"/>
          </p:cNvGraphicFramePr>
          <p:nvPr>
            <p:extLst>
              <p:ext uri="{D42A27DB-BD31-4B8C-83A1-F6EECF244321}">
                <p14:modId xmlns:p14="http://schemas.microsoft.com/office/powerpoint/2010/main" val="3051402464"/>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TextBox 24">
            <a:extLst>
              <a:ext uri="{FF2B5EF4-FFF2-40B4-BE49-F238E27FC236}">
                <a16:creationId xmlns:a16="http://schemas.microsoft.com/office/drawing/2014/main" id="{2A49B5A3-868E-E32F-5647-B6B67739DDB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8" name="TextBox 27">
            <a:extLst>
              <a:ext uri="{FF2B5EF4-FFF2-40B4-BE49-F238E27FC236}">
                <a16:creationId xmlns:a16="http://schemas.microsoft.com/office/drawing/2014/main" id="{319111E8-8D8A-D6DB-1377-79269819E0B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9" name="D_44b7c385bf4bee1f">
            <a:extLst>
              <a:ext uri="{FF2B5EF4-FFF2-40B4-BE49-F238E27FC236}">
                <a16:creationId xmlns:a16="http://schemas.microsoft.com/office/drawing/2014/main" id="{E92D9BA7-E2E8-9EE4-725E-87F81163B877}"/>
              </a:ext>
            </a:extLst>
          </p:cNvPr>
          <p:cNvGraphicFramePr>
            <a:graphicFrameLocks/>
          </p:cNvGraphicFramePr>
          <p:nvPr>
            <p:extLst>
              <p:ext uri="{D42A27DB-BD31-4B8C-83A1-F6EECF244321}">
                <p14:modId xmlns:p14="http://schemas.microsoft.com/office/powerpoint/2010/main" val="1082673840"/>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_120ea027ce83b8d2">
            <a:extLst>
              <a:ext uri="{FF2B5EF4-FFF2-40B4-BE49-F238E27FC236}">
                <a16:creationId xmlns:a16="http://schemas.microsoft.com/office/drawing/2014/main" id="{A16E621F-7C83-08FE-148A-EBED16D1169C}"/>
              </a:ext>
            </a:extLst>
          </p:cNvPr>
          <p:cNvGraphicFramePr>
            <a:graphicFrameLocks/>
          </p:cNvGraphicFramePr>
          <p:nvPr>
            <p:extLst>
              <p:ext uri="{D42A27DB-BD31-4B8C-83A1-F6EECF244321}">
                <p14:modId xmlns:p14="http://schemas.microsoft.com/office/powerpoint/2010/main" val="644182611"/>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a:extLst>
              <a:ext uri="{FF2B5EF4-FFF2-40B4-BE49-F238E27FC236}">
                <a16:creationId xmlns:a16="http://schemas.microsoft.com/office/drawing/2014/main" id="{53195F2A-22A7-CD20-A9E7-AAAB3F56A55C}"/>
              </a:ext>
            </a:extLst>
          </p:cNvPr>
          <p:cNvSpPr/>
          <p:nvPr/>
        </p:nvSpPr>
        <p:spPr>
          <a:xfrm>
            <a:off x="7269336" y="6133707"/>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3" name="Graphic 2" descr="Information with solid fill">
            <a:extLst>
              <a:ext uri="{FF2B5EF4-FFF2-40B4-BE49-F238E27FC236}">
                <a16:creationId xmlns:a16="http://schemas.microsoft.com/office/drawing/2014/main" id="{2F42FD6F-AED5-5FDC-E908-411F12238BB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61322" y="6126649"/>
            <a:ext cx="253279" cy="253279"/>
          </a:xfrm>
          <a:prstGeom prst="rect">
            <a:avLst/>
          </a:prstGeom>
        </p:spPr>
      </p:pic>
      <p:sp>
        <p:nvSpPr>
          <p:cNvPr id="7" name="D_03a5d6eb77f7e7b3">
            <a:extLst>
              <a:ext uri="{FF2B5EF4-FFF2-40B4-BE49-F238E27FC236}">
                <a16:creationId xmlns:a16="http://schemas.microsoft.com/office/drawing/2014/main" id="{6BD2E87B-AFCF-0D85-87BE-80A62776EC4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(17,326), ICS (396); Type 2, National (22,580), ICS (507))</a:t>
            </a:r>
            <a:endParaRPr lang="en-GB" sz="1000" b="0" dirty="0">
              <a:solidFill>
                <a:schemeClr val="tx1"/>
              </a:solidFill>
              <a:latin typeface="+mn-lt"/>
            </a:endParaRPr>
          </a:p>
        </p:txBody>
      </p:sp>
      <p:graphicFrame>
        <p:nvGraphicFramePr>
          <p:cNvPr id="13" name="Ipsos Ribbon Rules" hidden="1">
            <a:extLst>
              <a:ext uri="{FF2B5EF4-FFF2-40B4-BE49-F238E27FC236}">
                <a16:creationId xmlns:a16="http://schemas.microsoft.com/office/drawing/2014/main" id="{066F3EC1-B443-C005-190F-F0C191C91386}"/>
              </a:ext>
            </a:extLst>
          </p:cNvPr>
          <p:cNvGraphicFramePr/>
          <p:nvPr>
            <p:extLst>
              <p:ext uri="{D42A27DB-BD31-4B8C-83A1-F6EECF244321}">
                <p14:modId xmlns:p14="http://schemas.microsoft.com/office/powerpoint/2010/main" val="320599598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295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DD8FC3-3C05-7554-3572-9F03B521E3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Q37. In the last 12 months, have any of the following made it difficult for you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13E9DC3E-E009-03AE-EDAC-6DBA5FDD906D}"/>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3" name="Title 1">
            <a:extLst>
              <a:ext uri="{FF2B5EF4-FFF2-40B4-BE49-F238E27FC236}">
                <a16:creationId xmlns:a16="http://schemas.microsoft.com/office/drawing/2014/main" id="{97702230-4363-DA6F-C202-49918BD539F5}"/>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36" name="Title 1">
            <a:extLst>
              <a:ext uri="{FF2B5EF4-FFF2-40B4-BE49-F238E27FC236}">
                <a16:creationId xmlns:a16="http://schemas.microsoft.com/office/drawing/2014/main" id="{2AA83ACA-809F-4E84-2691-262DA23B0083}"/>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8" name="Title 1">
            <a:extLst>
              <a:ext uri="{FF2B5EF4-FFF2-40B4-BE49-F238E27FC236}">
                <a16:creationId xmlns:a16="http://schemas.microsoft.com/office/drawing/2014/main" id="{030E558F-6B8F-DB3D-19AB-10045A38142E}"/>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81387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Managing diabetes</a:t>
            </a:r>
            <a:endParaRPr lang="en-GB" sz="2800" dirty="0"/>
          </a:p>
        </p:txBody>
      </p:sp>
      <p:graphicFrame>
        <p:nvGraphicFramePr>
          <p:cNvPr id="5" name="D_6409ecee37694d23">
            <a:extLst>
              <a:ext uri="{FF2B5EF4-FFF2-40B4-BE49-F238E27FC236}">
                <a16:creationId xmlns:a16="http://schemas.microsoft.com/office/drawing/2014/main" id="{23EDEA57-E441-4A54-0C1B-F46C70A1BC09}"/>
              </a:ext>
            </a:extLst>
          </p:cNvPr>
          <p:cNvGraphicFramePr>
            <a:graphicFrameLocks noGrp="1"/>
          </p:cNvGraphicFramePr>
          <p:nvPr>
            <p:extLst>
              <p:ext uri="{D42A27DB-BD31-4B8C-83A1-F6EECF244321}">
                <p14:modId xmlns:p14="http://schemas.microsoft.com/office/powerpoint/2010/main" val="2348296743"/>
              </p:ext>
            </p:extLst>
          </p:nvPr>
        </p:nvGraphicFramePr>
        <p:xfrm>
          <a:off x="4895413" y="2304888"/>
          <a:ext cx="599753" cy="3236261"/>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2323">
                <a:tc>
                  <a:txBody>
                    <a:bodyPr/>
                    <a:lstStyle/>
                    <a:p>
                      <a:pPr algn="ctr"/>
                      <a:r>
                        <a:rPr lang="en-GB" sz="1200" b="1">
                          <a:solidFill>
                            <a:schemeClr val="tx1"/>
                          </a:solidFill>
                          <a:latin typeface="Arial" panose="020B0604020202020204" pitchFamily="34" charset="0"/>
                        </a:rPr>
                        <a:t>64%</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2323">
                <a:tc>
                  <a:txBody>
                    <a:bodyPr/>
                    <a:lstStyle/>
                    <a:p>
                      <a:pPr algn="ctr"/>
                      <a:r>
                        <a:rPr lang="en-GB" sz="1200" b="1">
                          <a:solidFill>
                            <a:schemeClr val="tx1"/>
                          </a:solidFill>
                          <a:latin typeface="Arial" panose="020B0604020202020204" pitchFamily="34" charset="0"/>
                        </a:rPr>
                        <a:t>6%</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2323">
                <a:tc>
                  <a:txBody>
                    <a:bodyPr/>
                    <a:lstStyle/>
                    <a:p>
                      <a:pPr algn="ctr"/>
                      <a:r>
                        <a:rPr lang="en-GB" sz="1200" b="1">
                          <a:solidFill>
                            <a:schemeClr val="tx1"/>
                          </a:solidFill>
                          <a:latin typeface="Arial" panose="020B0604020202020204" pitchFamily="34" charset="0"/>
                        </a:rPr>
                        <a:t>63%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2323">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2323">
                <a:tc>
                  <a:txBody>
                    <a:bodyPr/>
                    <a:lstStyle/>
                    <a:p>
                      <a:pPr algn="ctr"/>
                      <a:r>
                        <a:rPr lang="en-GB" sz="1200" b="1">
                          <a:solidFill>
                            <a:schemeClr val="tx1"/>
                          </a:solidFill>
                          <a:latin typeface="Arial" panose="020B0604020202020204" pitchFamily="34" charset="0"/>
                        </a:rPr>
                        <a:t>18%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2323">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2323">
                <a:tc>
                  <a:txBody>
                    <a:bodyPr/>
                    <a:lstStyle/>
                    <a:p>
                      <a:pPr algn="ctr"/>
                      <a:r>
                        <a:rPr lang="en-GB" sz="1200" b="1">
                          <a:solidFill>
                            <a:schemeClr val="tx1"/>
                          </a:solidFill>
                          <a:latin typeface="Arial" panose="020B0604020202020204" pitchFamily="34" charset="0"/>
                        </a:rPr>
                        <a:t>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0f729b75261247d4">
            <a:extLst>
              <a:ext uri="{FF2B5EF4-FFF2-40B4-BE49-F238E27FC236}">
                <a16:creationId xmlns:a16="http://schemas.microsoft.com/office/drawing/2014/main" id="{A6E0BD6A-AAE0-D887-543D-DB603551710D}"/>
              </a:ext>
            </a:extLst>
          </p:cNvPr>
          <p:cNvGraphicFramePr>
            <a:graphicFrameLocks noGrp="1"/>
          </p:cNvGraphicFramePr>
          <p:nvPr>
            <p:extLst>
              <p:ext uri="{D42A27DB-BD31-4B8C-83A1-F6EECF244321}">
                <p14:modId xmlns:p14="http://schemas.microsoft.com/office/powerpoint/2010/main" val="1619499371"/>
              </p:ext>
            </p:extLst>
          </p:nvPr>
        </p:nvGraphicFramePr>
        <p:xfrm>
          <a:off x="10652464" y="2307495"/>
          <a:ext cx="599753" cy="3243702"/>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3386">
                <a:tc>
                  <a:txBody>
                    <a:bodyPr/>
                    <a:lstStyle/>
                    <a:p>
                      <a:pPr algn="ctr"/>
                      <a:r>
                        <a:rPr lang="en-GB" sz="1200" b="1">
                          <a:solidFill>
                            <a:schemeClr val="tx1"/>
                          </a:solidFill>
                          <a:latin typeface="Arial" panose="020B0604020202020204" pitchFamily="34" charset="0"/>
                        </a:rPr>
                        <a:t>30%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3386">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3386">
                <a:tc>
                  <a:txBody>
                    <a:bodyPr/>
                    <a:lstStyle/>
                    <a:p>
                      <a:pPr algn="ctr"/>
                      <a:r>
                        <a:rPr lang="en-GB" sz="1200" b="1">
                          <a:solidFill>
                            <a:schemeClr val="tx1"/>
                          </a:solidFill>
                          <a:latin typeface="Arial" panose="020B0604020202020204" pitchFamily="34" charset="0"/>
                        </a:rPr>
                        <a:t>35%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3386">
                <a:tc>
                  <a:txBody>
                    <a:bodyPr/>
                    <a:lstStyle/>
                    <a:p>
                      <a:pPr algn="ctr"/>
                      <a:r>
                        <a:rPr lang="en-GB" sz="1200" b="1">
                          <a:solidFill>
                            <a:schemeClr val="tx1"/>
                          </a:solidFill>
                          <a:latin typeface="Arial" panose="020B0604020202020204" pitchFamily="34" charset="0"/>
                        </a:rPr>
                        <a:t>42%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3386">
                <a:tc>
                  <a:txBody>
                    <a:bodyPr/>
                    <a:lstStyle/>
                    <a:p>
                      <a:pPr algn="ctr"/>
                      <a:r>
                        <a:rPr lang="en-GB" sz="1200" b="1">
                          <a:solidFill>
                            <a:schemeClr val="tx1"/>
                          </a:solidFill>
                          <a:latin typeface="Arial" panose="020B0604020202020204" pitchFamily="34" charset="0"/>
                        </a:rPr>
                        <a:t>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3386">
                <a:tc>
                  <a:txBody>
                    <a:bodyPr/>
                    <a:lstStyle/>
                    <a:p>
                      <a:pPr algn="ctr"/>
                      <a:r>
                        <a:rPr lang="en-GB" sz="1200" b="1">
                          <a:solidFill>
                            <a:schemeClr val="tx1"/>
                          </a:solidFill>
                          <a:latin typeface="Arial" panose="020B0604020202020204" pitchFamily="34" charset="0"/>
                        </a:rPr>
                        <a:t>15%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3386">
                <a:tc>
                  <a:txBody>
                    <a:bodyPr/>
                    <a:lstStyle/>
                    <a:p>
                      <a:pPr algn="ctr"/>
                      <a:r>
                        <a:rPr lang="en-GB" sz="1200" b="1">
                          <a:solidFill>
                            <a:schemeClr val="tx1"/>
                          </a:solidFill>
                          <a:latin typeface="Arial" panose="020B0604020202020204" pitchFamily="34" charset="0"/>
                        </a:rPr>
                        <a:t>10%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2" name="Table1">
            <a:extLst>
              <a:ext uri="{FF2B5EF4-FFF2-40B4-BE49-F238E27FC236}">
                <a16:creationId xmlns:a16="http://schemas.microsoft.com/office/drawing/2014/main" id="{2291B325-2CD9-53AE-2ED5-FDFAA62CA855}"/>
              </a:ext>
            </a:extLst>
          </p:cNvPr>
          <p:cNvGraphicFramePr>
            <a:graphicFrameLocks noGrp="1"/>
          </p:cNvGraphicFramePr>
          <p:nvPr>
            <p:extLst>
              <p:ext uri="{D42A27DB-BD31-4B8C-83A1-F6EECF244321}">
                <p14:modId xmlns:p14="http://schemas.microsoft.com/office/powerpoint/2010/main" val="345253013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Isosceles Triangle 6">
            <a:extLst>
              <a:ext uri="{FF2B5EF4-FFF2-40B4-BE49-F238E27FC236}">
                <a16:creationId xmlns:a16="http://schemas.microsoft.com/office/drawing/2014/main" id="{555C1545-5009-4BDF-D8CE-664788095603}"/>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BFF6909F-42B0-A126-4D46-A22F10C90AB2}"/>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Box 12">
            <a:extLst>
              <a:ext uri="{FF2B5EF4-FFF2-40B4-BE49-F238E27FC236}">
                <a16:creationId xmlns:a16="http://schemas.microsoft.com/office/drawing/2014/main" id="{10473103-01F9-FD99-49BE-728F20F0070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DB041214-0FFE-EF19-CC19-F6D9A379F53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5" name="D_712c01edfeeea18f">
            <a:extLst>
              <a:ext uri="{FF2B5EF4-FFF2-40B4-BE49-F238E27FC236}">
                <a16:creationId xmlns:a16="http://schemas.microsoft.com/office/drawing/2014/main" id="{252900E6-703D-2A36-2CD1-978AF4461DB8}"/>
              </a:ext>
            </a:extLst>
          </p:cNvPr>
          <p:cNvGraphicFramePr>
            <a:graphicFrameLocks/>
          </p:cNvGraphicFramePr>
          <p:nvPr>
            <p:extLst>
              <p:ext uri="{D42A27DB-BD31-4B8C-83A1-F6EECF244321}">
                <p14:modId xmlns:p14="http://schemas.microsoft.com/office/powerpoint/2010/main" val="874033727"/>
              </p:ext>
            </p:extLst>
          </p:nvPr>
        </p:nvGraphicFramePr>
        <p:xfrm>
          <a:off x="140843" y="1765800"/>
          <a:ext cx="5070109" cy="41182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_4fcafc685f9b6dd4">
            <a:extLst>
              <a:ext uri="{FF2B5EF4-FFF2-40B4-BE49-F238E27FC236}">
                <a16:creationId xmlns:a16="http://schemas.microsoft.com/office/drawing/2014/main" id="{36C73D8A-87D2-6E2C-8493-872C15E187A3}"/>
              </a:ext>
            </a:extLst>
          </p:cNvPr>
          <p:cNvGraphicFramePr>
            <a:graphicFrameLocks/>
          </p:cNvGraphicFramePr>
          <p:nvPr>
            <p:extLst>
              <p:ext uri="{D42A27DB-BD31-4B8C-83A1-F6EECF244321}">
                <p14:modId xmlns:p14="http://schemas.microsoft.com/office/powerpoint/2010/main" val="4175963421"/>
              </p:ext>
            </p:extLst>
          </p:nvPr>
        </p:nvGraphicFramePr>
        <p:xfrm>
          <a:off x="5947142" y="1758359"/>
          <a:ext cx="5070107"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Ipsos Ribbon Rules" hidden="1">
            <a:extLst>
              <a:ext uri="{FF2B5EF4-FFF2-40B4-BE49-F238E27FC236}">
                <a16:creationId xmlns:a16="http://schemas.microsoft.com/office/drawing/2014/main" id="{A60F0814-67FB-F1B2-2004-5743BF45F957}"/>
              </a:ext>
            </a:extLst>
          </p:cNvPr>
          <p:cNvGraphicFramePr/>
          <p:nvPr>
            <p:extLst>
              <p:ext uri="{D42A27DB-BD31-4B8C-83A1-F6EECF244321}">
                <p14:modId xmlns:p14="http://schemas.microsoft.com/office/powerpoint/2010/main" val="44530874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78fa68e1b6a6dab1">
            <a:extLst>
              <a:ext uri="{FF2B5EF4-FFF2-40B4-BE49-F238E27FC236}">
                <a16:creationId xmlns:a16="http://schemas.microsoft.com/office/drawing/2014/main" id="{80E1C006-79FC-F7D2-5B6E-CD0B9994D6A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haven't found it difficult to manage my diabetes' have been excluded.
(Type 1, National (13,042), ICS (301); Type 2, National (12,350), ICS (266))</a:t>
            </a:r>
            <a:endParaRPr lang="en-GB" sz="1000" b="0" dirty="0">
              <a:solidFill>
                <a:schemeClr val="tx1"/>
              </a:solidFill>
              <a:latin typeface="+mn-lt"/>
            </a:endParaRPr>
          </a:p>
        </p:txBody>
      </p:sp>
    </p:spTree>
    <p:extLst>
      <p:ext uri="{BB962C8B-B14F-4D97-AF65-F5344CB8AC3E}">
        <p14:creationId xmlns:p14="http://schemas.microsoft.com/office/powerpoint/2010/main" val="18544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Using devices to manage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23933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a:xfrm>
            <a:off x="442913"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p:txBody>
          <a:bodyPr/>
          <a:lstStyle/>
          <a:p>
            <a:r>
              <a:rPr lang="en-GB" sz="3200"/>
              <a:t>Introduction</a:t>
            </a:r>
          </a:p>
        </p:txBody>
      </p:sp>
      <p:pic>
        <p:nvPicPr>
          <p:cNvPr id="2" name="Picture 1">
            <a:extLst>
              <a:ext uri="{FF2B5EF4-FFF2-40B4-BE49-F238E27FC236}">
                <a16:creationId xmlns:a16="http://schemas.microsoft.com/office/drawing/2014/main" id="{B4DF07FB-3B11-CCD1-F0B3-B28996CC9E7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E6D194C-068F-375D-BE1E-2DCDBAC08CAC}"/>
              </a:ext>
            </a:extLst>
          </p:cNvPr>
          <p:cNvSpPr/>
          <p:nvPr/>
        </p:nvSpPr>
        <p:spPr>
          <a:xfrm>
            <a:off x="450000" y="1758419"/>
            <a:ext cx="3600000" cy="4408466"/>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National Diabetes Experience Survey is an England-wide survey about experiences of care among those living with type 1 or type 2 diabetes.</a:t>
            </a:r>
          </a:p>
          <a:p>
            <a:pPr>
              <a:lnSpc>
                <a:spcPct val="114000"/>
              </a:lnSpc>
              <a:spcBef>
                <a:spcPts val="300"/>
              </a:spcBef>
              <a:spcAft>
                <a:spcPts val="300"/>
              </a:spcAft>
              <a:buClr>
                <a:srgbClr val="005EB8"/>
              </a:buClr>
              <a:buSzPct val="150000"/>
            </a:pPr>
            <a:r>
              <a:rPr lang="en-GB" sz="1400" dirty="0">
                <a:solidFill>
                  <a:schemeClr val="tx1"/>
                </a:solidFill>
                <a:latin typeface="Arial"/>
              </a:rPr>
              <a:t>People living with diabetes, carers of those living with diabetes, healthcare professionals and local providers were involved throughout the development of the questionnaire and the reporting outputs.</a:t>
            </a:r>
          </a:p>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2024 survey was administered by Ipsos on behalf of NHS England and took place between 18</a:t>
            </a:r>
            <a:r>
              <a:rPr lang="en-GB" sz="1400" baseline="30000" dirty="0">
                <a:solidFill>
                  <a:schemeClr val="tx1"/>
                </a:solidFill>
                <a:latin typeface="Arial"/>
              </a:rPr>
              <a:t> </a:t>
            </a:r>
            <a:r>
              <a:rPr kumimoji="0" lang="en-GB" sz="1400" i="0" u="none" strike="noStrike" kern="1200" cap="none" spc="0" normalizeH="0" baseline="0" noProof="0" dirty="0">
                <a:ln>
                  <a:noFill/>
                </a:ln>
                <a:solidFill>
                  <a:schemeClr val="tx1"/>
                </a:solidFill>
                <a:effectLst/>
                <a:uLnTx/>
                <a:uFillTx/>
                <a:latin typeface="Arial"/>
                <a:ea typeface="+mn-ea"/>
                <a:cs typeface="+mn-cs"/>
              </a:rPr>
              <a:t>March and 16 July 2024. Data is presented at an Integrated Care System (ICS) level, as well as at a national level. </a:t>
            </a:r>
          </a:p>
        </p:txBody>
      </p:sp>
      <p:sp>
        <p:nvSpPr>
          <p:cNvPr id="8" name="Rectangle 7">
            <a:extLst>
              <a:ext uri="{FF2B5EF4-FFF2-40B4-BE49-F238E27FC236}">
                <a16:creationId xmlns:a16="http://schemas.microsoft.com/office/drawing/2014/main" id="{D1734263-591B-F5FF-7A26-B8D5766CDAFE}"/>
              </a:ext>
            </a:extLst>
          </p:cNvPr>
          <p:cNvSpPr/>
          <p:nvPr/>
        </p:nvSpPr>
        <p:spPr>
          <a:xfrm>
            <a:off x="449999" y="1084411"/>
            <a:ext cx="36000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Survey summary</a:t>
            </a:r>
          </a:p>
        </p:txBody>
      </p:sp>
      <p:sp>
        <p:nvSpPr>
          <p:cNvPr id="14" name="Rectangle 13">
            <a:extLst>
              <a:ext uri="{FF2B5EF4-FFF2-40B4-BE49-F238E27FC236}">
                <a16:creationId xmlns:a16="http://schemas.microsoft.com/office/drawing/2014/main" id="{58A99B91-2B5D-9657-417F-6510002F0F9D}"/>
              </a:ext>
            </a:extLst>
          </p:cNvPr>
          <p:cNvSpPr/>
          <p:nvPr/>
        </p:nvSpPr>
        <p:spPr>
          <a:xfrm>
            <a:off x="4292324" y="1087699"/>
            <a:ext cx="3600000" cy="572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Methodology</a:t>
            </a:r>
          </a:p>
        </p:txBody>
      </p:sp>
      <p:sp>
        <p:nvSpPr>
          <p:cNvPr id="15" name="Rectangle 14">
            <a:extLst>
              <a:ext uri="{FF2B5EF4-FFF2-40B4-BE49-F238E27FC236}">
                <a16:creationId xmlns:a16="http://schemas.microsoft.com/office/drawing/2014/main" id="{CA6A8306-F311-30E0-E624-51F8847C2EA7}"/>
              </a:ext>
            </a:extLst>
          </p:cNvPr>
          <p:cNvSpPr/>
          <p:nvPr/>
        </p:nvSpPr>
        <p:spPr>
          <a:xfrm>
            <a:off x="4292324" y="1758419"/>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A random sample of people aged 18 and over, who have been living with type 1 or type 2 diabetes for at least 12 months, were invited to take part in the survey. The sample was drawn from the National Diabetes Audit (NDA).</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survey used a push-to-web methodology. This involved postal mailouts and SMS reminders, inviting people to complete the survey online, on a mobile or desktop device. A paper questionnaire was also sent to maximise response rates.</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lang="en-GB" sz="1400" dirty="0">
                <a:solidFill>
                  <a:schemeClr val="tx1"/>
                </a:solidFill>
                <a:effectLst/>
              </a:rPr>
              <a:t>The sample was designed to include enough people living with type 1 and type 2 diabetes so </a:t>
            </a:r>
            <a:r>
              <a:rPr lang="en-GB" sz="1400" dirty="0">
                <a:solidFill>
                  <a:schemeClr val="tx1"/>
                </a:solidFill>
              </a:rPr>
              <a:t>that </a:t>
            </a:r>
            <a:r>
              <a:rPr lang="en-GB" sz="1400" dirty="0">
                <a:solidFill>
                  <a:schemeClr val="tx1"/>
                </a:solidFill>
                <a:effectLst/>
              </a:rPr>
              <a:t>it </a:t>
            </a:r>
            <a:r>
              <a:rPr lang="en-GB" sz="1400" dirty="0">
                <a:solidFill>
                  <a:schemeClr val="tx1"/>
                </a:solidFill>
              </a:rPr>
              <a:t>was possible to analyse both by different subgroups. </a:t>
            </a:r>
            <a:endParaRPr kumimoji="0" lang="en-GB" sz="1400" b="0" i="0" u="none" strike="noStrike" kern="1200" cap="none" spc="0" normalizeH="0" baseline="0" noProof="0" dirty="0">
              <a:ln>
                <a:noFill/>
              </a:ln>
              <a:solidFill>
                <a:schemeClr val="tx1"/>
              </a:solidFill>
              <a:effectLst/>
              <a:uLnTx/>
              <a:uFillTx/>
              <a:ea typeface="+mn-ea"/>
              <a:cs typeface="+mn-cs"/>
            </a:endParaRPr>
          </a:p>
        </p:txBody>
      </p:sp>
      <p:sp>
        <p:nvSpPr>
          <p:cNvPr id="16" name="Rectangle 15">
            <a:extLst>
              <a:ext uri="{FF2B5EF4-FFF2-40B4-BE49-F238E27FC236}">
                <a16:creationId xmlns:a16="http://schemas.microsoft.com/office/drawing/2014/main" id="{DA1A8A94-A717-317D-9394-3EF14536C9FF}"/>
              </a:ext>
            </a:extLst>
          </p:cNvPr>
          <p:cNvSpPr/>
          <p:nvPr/>
        </p:nvSpPr>
        <p:spPr>
          <a:xfrm>
            <a:off x="8142002" y="1084411"/>
            <a:ext cx="3600000" cy="5724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Further resources </a:t>
            </a:r>
          </a:p>
        </p:txBody>
      </p:sp>
      <p:sp>
        <p:nvSpPr>
          <p:cNvPr id="17" name="Rectangle 16">
            <a:extLst>
              <a:ext uri="{FF2B5EF4-FFF2-40B4-BE49-F238E27FC236}">
                <a16:creationId xmlns:a16="http://schemas.microsoft.com/office/drawing/2014/main" id="{87005AB8-1BC9-B538-EAC2-96AF8A7C73F2}"/>
              </a:ext>
            </a:extLst>
          </p:cNvPr>
          <p:cNvSpPr/>
          <p:nvPr/>
        </p:nvSpPr>
        <p:spPr>
          <a:xfrm>
            <a:off x="8142002" y="1758418"/>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following resources and other outputs can be found here: </a:t>
            </a:r>
          </a:p>
          <a:p>
            <a:pPr>
              <a:lnSpc>
                <a:spcPct val="113000"/>
              </a:lnSpc>
              <a:spcBef>
                <a:spcPts val="300"/>
              </a:spcBef>
              <a:spcAft>
                <a:spcPts val="300"/>
              </a:spcAft>
              <a:buClr>
                <a:srgbClr val="005EB8"/>
              </a:buClr>
              <a:buSzPct val="150000"/>
              <a:defRPr/>
            </a:pPr>
            <a:r>
              <a:rPr kumimoji="0" lang="en-GB" sz="1400" b="0" i="0" u="none" strike="noStrike" kern="1200" cap="none" spc="0" normalizeH="0" baseline="0" noProof="0" dirty="0">
                <a:ln>
                  <a:noFill/>
                </a:ln>
                <a:solidFill>
                  <a:schemeClr val="tx1"/>
                </a:solidFill>
                <a:effectLst/>
                <a:uLnTx/>
                <a:uFillTx/>
                <a:latin typeface="Arial"/>
                <a:ea typeface="+mn-ea"/>
                <a:cs typeface="+mn-cs"/>
                <a:hlinkClick r:id="rId4"/>
              </a:rPr>
              <a:t>https://diabetessurvey.co.uk/latest-results</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Questionnaire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materials</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Technical Annex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Development </a:t>
            </a:r>
            <a:r>
              <a:rPr lang="en-GB" sz="1400" dirty="0">
                <a:solidFill>
                  <a:schemeClr val="tx1"/>
                </a:solidFill>
                <a:latin typeface="Arial"/>
              </a:rPr>
              <a:t>R</a:t>
            </a:r>
            <a:r>
              <a:rPr kumimoji="0" lang="en-GB" sz="1400" b="0" i="0" u="none" strike="noStrike" kern="1200" cap="none" spc="0" normalizeH="0" baseline="0" noProof="0" dirty="0" err="1">
                <a:ln>
                  <a:noFill/>
                </a:ln>
                <a:solidFill>
                  <a:schemeClr val="tx1"/>
                </a:solidFill>
                <a:effectLst/>
                <a:uLnTx/>
                <a:uFillTx/>
                <a:latin typeface="Arial"/>
                <a:ea typeface="+mn-ea"/>
                <a:cs typeface="+mn-cs"/>
              </a:rPr>
              <a:t>eport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National Report</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Excel data tables (national and ICS specific</a:t>
            </a:r>
            <a:r>
              <a:rPr lang="en-GB" sz="1400" dirty="0">
                <a:solidFill>
                  <a:schemeClr val="tx1"/>
                </a:solidFill>
                <a:latin typeface="Arial"/>
              </a:rPr>
              <a: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2075152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00" name="Rectangle 99">
            <a:extLst>
              <a:ext uri="{FF2B5EF4-FFF2-40B4-BE49-F238E27FC236}">
                <a16:creationId xmlns:a16="http://schemas.microsoft.com/office/drawing/2014/main" id="{53D775D2-F933-41B7-8A0D-2E5B12155C7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Q39. How confident do you feel about using devices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C5775B-6FA3-66A1-FFC8-3F11911E5BF6}"/>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9" name="TextBox 8">
            <a:extLst>
              <a:ext uri="{FF2B5EF4-FFF2-40B4-BE49-F238E27FC236}">
                <a16:creationId xmlns:a16="http://schemas.microsoft.com/office/drawing/2014/main" id="{AC8B9F85-A4B4-07D4-D17D-24C5A9C7A102}"/>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1598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56989381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Devices: Confidence using devices</a:t>
            </a:r>
            <a:endParaRPr lang="en-GB" sz="2800" dirty="0"/>
          </a:p>
        </p:txBody>
      </p:sp>
      <p:sp>
        <p:nvSpPr>
          <p:cNvPr id="15" name="Title 1">
            <a:extLst>
              <a:ext uri="{FF2B5EF4-FFF2-40B4-BE49-F238E27FC236}">
                <a16:creationId xmlns:a16="http://schemas.microsoft.com/office/drawing/2014/main" id="{086EA4A9-767F-D369-4BBC-DAD453BC0DEB}"/>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1" name="D_40cea815676fbbe7_CalcTable">
            <a:extLst>
              <a:ext uri="{FF2B5EF4-FFF2-40B4-BE49-F238E27FC236}">
                <a16:creationId xmlns:a16="http://schemas.microsoft.com/office/drawing/2014/main" id="{E5A359D6-2A1C-4755-9BC1-90EFBAA974AB}"/>
              </a:ext>
            </a:extLst>
          </p:cNvPr>
          <p:cNvGraphicFramePr>
            <a:graphicFrameLocks noGrp="1"/>
          </p:cNvGraphicFramePr>
          <p:nvPr>
            <p:extLst>
              <p:ext uri="{D42A27DB-BD31-4B8C-83A1-F6EECF244321}">
                <p14:modId xmlns:p14="http://schemas.microsoft.com/office/powerpoint/2010/main" val="344100008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40cea815676fbbe7" hidden="1">
            <a:extLst>
              <a:ext uri="{FF2B5EF4-FFF2-40B4-BE49-F238E27FC236}">
                <a16:creationId xmlns:a16="http://schemas.microsoft.com/office/drawing/2014/main" id="{99B7C300-89F3-BC90-3133-6910433CE4BC}"/>
              </a:ext>
            </a:extLst>
          </p:cNvPr>
          <p:cNvGraphicFramePr/>
          <p:nvPr>
            <p:extLst>
              <p:ext uri="{D42A27DB-BD31-4B8C-83A1-F6EECF244321}">
                <p14:modId xmlns:p14="http://schemas.microsoft.com/office/powerpoint/2010/main" val="3771812000"/>
              </p:ext>
            </p:extLst>
          </p:nvPr>
        </p:nvGraphicFramePr>
        <p:xfrm>
          <a:off x="-2245392" y="4975864"/>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a:extLst>
              <a:ext uri="{FF2B5EF4-FFF2-40B4-BE49-F238E27FC236}">
                <a16:creationId xmlns:a16="http://schemas.microsoft.com/office/drawing/2014/main" id="{B8941C46-C655-6200-1CCA-A9C2F5B2290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7" name="D_24dcbe58120b1be7">
            <a:extLst>
              <a:ext uri="{FF2B5EF4-FFF2-40B4-BE49-F238E27FC236}">
                <a16:creationId xmlns:a16="http://schemas.microsoft.com/office/drawing/2014/main" id="{52087293-655E-F325-7E27-E00D3F441F59}"/>
              </a:ext>
            </a:extLst>
          </p:cNvPr>
          <p:cNvGraphicFramePr>
            <a:graphicFrameLocks noGrp="1"/>
          </p:cNvGraphicFramePr>
          <p:nvPr>
            <p:extLst>
              <p:ext uri="{D42A27DB-BD31-4B8C-83A1-F6EECF244321}">
                <p14:modId xmlns:p14="http://schemas.microsoft.com/office/powerpoint/2010/main" val="52894004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Title 1">
            <a:extLst>
              <a:ext uri="{FF2B5EF4-FFF2-40B4-BE49-F238E27FC236}">
                <a16:creationId xmlns:a16="http://schemas.microsoft.com/office/drawing/2014/main" id="{69EA4F87-7003-C5BD-5AE6-352F7ECFD607}"/>
              </a:ext>
            </a:extLst>
          </p:cNvPr>
          <p:cNvSpPr txBox="1">
            <a:spLocks/>
          </p:cNvSpPr>
          <p:nvPr/>
        </p:nvSpPr>
        <p:spPr>
          <a:xfrm>
            <a:off x="6408683"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30" name="D_d9b28b83b5decbe7_CalcTable">
            <a:extLst>
              <a:ext uri="{FF2B5EF4-FFF2-40B4-BE49-F238E27FC236}">
                <a16:creationId xmlns:a16="http://schemas.microsoft.com/office/drawing/2014/main" id="{567AB1E2-4D9F-9B22-019F-88110F5ADC5D}"/>
              </a:ext>
            </a:extLst>
          </p:cNvPr>
          <p:cNvGraphicFramePr>
            <a:graphicFrameLocks noGrp="1"/>
          </p:cNvGraphicFramePr>
          <p:nvPr>
            <p:extLst>
              <p:ext uri="{D42A27DB-BD31-4B8C-83A1-F6EECF244321}">
                <p14:modId xmlns:p14="http://schemas.microsoft.com/office/powerpoint/2010/main" val="2034494633"/>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d9b28b83b5decbe7" hidden="1">
            <a:extLst>
              <a:ext uri="{FF2B5EF4-FFF2-40B4-BE49-F238E27FC236}">
                <a16:creationId xmlns:a16="http://schemas.microsoft.com/office/drawing/2014/main" id="{7B5AA1BA-5ABA-E401-E9C6-88FDEF269C7A}"/>
              </a:ext>
            </a:extLst>
          </p:cNvPr>
          <p:cNvGraphicFramePr/>
          <p:nvPr>
            <p:extLst>
              <p:ext uri="{D42A27DB-BD31-4B8C-83A1-F6EECF244321}">
                <p14:modId xmlns:p14="http://schemas.microsoft.com/office/powerpoint/2010/main" val="2167869475"/>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2" name="Title 1">
            <a:extLst>
              <a:ext uri="{FF2B5EF4-FFF2-40B4-BE49-F238E27FC236}">
                <a16:creationId xmlns:a16="http://schemas.microsoft.com/office/drawing/2014/main" id="{4CB798E4-113F-D9EC-8992-11AD1AECF8E5}"/>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3" name="D_0ccf37eeea44f567">
            <a:extLst>
              <a:ext uri="{FF2B5EF4-FFF2-40B4-BE49-F238E27FC236}">
                <a16:creationId xmlns:a16="http://schemas.microsoft.com/office/drawing/2014/main" id="{241818F2-FDD1-4A4B-4B66-364429F71451}"/>
              </a:ext>
            </a:extLst>
          </p:cNvPr>
          <p:cNvGraphicFramePr>
            <a:graphicFrameLocks noGrp="1"/>
          </p:cNvGraphicFramePr>
          <p:nvPr>
            <p:extLst>
              <p:ext uri="{D42A27DB-BD31-4B8C-83A1-F6EECF244321}">
                <p14:modId xmlns:p14="http://schemas.microsoft.com/office/powerpoint/2010/main" val="2864583384"/>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83f039fedaceafe7">
            <a:extLst>
              <a:ext uri="{FF2B5EF4-FFF2-40B4-BE49-F238E27FC236}">
                <a16:creationId xmlns:a16="http://schemas.microsoft.com/office/drawing/2014/main" id="{8027E4AD-FD50-63C2-21FB-479164321DDD}"/>
              </a:ext>
            </a:extLst>
          </p:cNvPr>
          <p:cNvGraphicFramePr>
            <a:graphicFrameLocks/>
          </p:cNvGraphicFramePr>
          <p:nvPr>
            <p:extLst>
              <p:ext uri="{D42A27DB-BD31-4B8C-83A1-F6EECF244321}">
                <p14:modId xmlns:p14="http://schemas.microsoft.com/office/powerpoint/2010/main" val="2530993619"/>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_7dc864a14a8abbe7">
            <a:extLst>
              <a:ext uri="{FF2B5EF4-FFF2-40B4-BE49-F238E27FC236}">
                <a16:creationId xmlns:a16="http://schemas.microsoft.com/office/drawing/2014/main" id="{D9D5C410-E72E-F69C-9CF3-00F439912D52}"/>
              </a:ext>
            </a:extLst>
          </p:cNvPr>
          <p:cNvGraphicFramePr>
            <a:graphicFrameLocks/>
          </p:cNvGraphicFramePr>
          <p:nvPr>
            <p:extLst>
              <p:ext uri="{D42A27DB-BD31-4B8C-83A1-F6EECF244321}">
                <p14:modId xmlns:p14="http://schemas.microsoft.com/office/powerpoint/2010/main" val="3529936786"/>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2" name="Graphic 1" descr="Information with solid fill">
            <a:extLst>
              <a:ext uri="{FF2B5EF4-FFF2-40B4-BE49-F238E27FC236}">
                <a16:creationId xmlns:a16="http://schemas.microsoft.com/office/drawing/2014/main" id="{F072159D-1588-C33A-9B56-EB00254B618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25280" y="6136024"/>
            <a:ext cx="275419" cy="253279"/>
          </a:xfrm>
          <a:prstGeom prst="rect">
            <a:avLst/>
          </a:prstGeom>
        </p:spPr>
      </p:pic>
      <p:sp>
        <p:nvSpPr>
          <p:cNvPr id="5" name="Rectangle 4">
            <a:extLst>
              <a:ext uri="{FF2B5EF4-FFF2-40B4-BE49-F238E27FC236}">
                <a16:creationId xmlns:a16="http://schemas.microsoft.com/office/drawing/2014/main" id="{F38B4BC5-EF67-D108-1AD7-5382581A2515}"/>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sp>
        <p:nvSpPr>
          <p:cNvPr id="8" name="D_c13de46efa8d2de7">
            <a:extLst>
              <a:ext uri="{FF2B5EF4-FFF2-40B4-BE49-F238E27FC236}">
                <a16:creationId xmlns:a16="http://schemas.microsoft.com/office/drawing/2014/main" id="{6AEBEB9B-ABC5-D436-D5EE-00D5E9D3F5D4}"/>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currently use a device/devices to manage their diabetes.
(Type 1, National (17,312), ICS (403); Type 2, National (10,911), ICS (229))</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E57A1BDF-A319-6FBD-CF4F-7879FB7D9E0E}"/>
              </a:ext>
            </a:extLst>
          </p:cNvPr>
          <p:cNvGraphicFramePr/>
          <p:nvPr>
            <p:extLst>
              <p:ext uri="{D42A27DB-BD31-4B8C-83A1-F6EECF244321}">
                <p14:modId xmlns:p14="http://schemas.microsoft.com/office/powerpoint/2010/main" val="68988903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1491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979D31A-B918-070C-050E-06F45CBBEF65}"/>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Involved in decisions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57059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49999" y="397170"/>
            <a:ext cx="11299089" cy="775597"/>
          </a:xfrm>
        </p:spPr>
        <p:txBody>
          <a:bodyPr/>
          <a:lstStyle/>
          <a:p>
            <a:r>
              <a:rPr lang="en-GB"/>
              <a:t>Involved in decisions – in detail </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a:ln>
                  <a:noFill/>
                </a:ln>
                <a:solidFill>
                  <a:prstClr val="black"/>
                </a:solidFill>
                <a:effectLst/>
                <a:uLnTx/>
                <a:uFillTx/>
                <a:latin typeface="Arial Black"/>
              </a:rPr>
              <a:t> </a:t>
            </a:r>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a:extLst>
              <a:ext uri="{FF2B5EF4-FFF2-40B4-BE49-F238E27FC236}">
                <a16:creationId xmlns:a16="http://schemas.microsoft.com/office/drawing/2014/main" id="{F4B71A94-3376-5E25-1190-613CD8C68C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A373C5-AA50-48F7-3681-99FFBCED119C}"/>
              </a:ext>
            </a:extLst>
          </p:cNvPr>
          <p:cNvSpPr/>
          <p:nvPr/>
        </p:nvSpPr>
        <p:spPr>
          <a:xfrm>
            <a:off x="449999" y="1172768"/>
            <a:ext cx="11160000" cy="3576514"/>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300"/>
              </a:spcBef>
              <a:spcAft>
                <a:spcPts val="300"/>
              </a:spcAft>
              <a:buClr>
                <a:srgbClr val="597EB3"/>
              </a:buClr>
              <a:buSzPct val="150000"/>
              <a:buFont typeface="HelveticaNeueLT Std Lt Cn" panose="020B0406020202030204" pitchFamily="34" charset="0"/>
              <a:buNone/>
              <a:tabLst/>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National Diabetes Experience Survey can be used to look at how experience varies among different groups of people living with diabetes. </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To demonstrate </a:t>
            </a:r>
            <a:r>
              <a:rPr lang="en-GB" sz="1600" dirty="0">
                <a:solidFill>
                  <a:schemeClr val="tx1"/>
                </a:solidFill>
                <a:effectLst/>
                <a:latin typeface="Arial (Body)"/>
              </a:rPr>
              <a:t>the possibilities with regards to exploring the data, we have looked at</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kumimoji="0" lang="en-GB" sz="1600" b="1" i="0" u="none" strike="noStrike" kern="1200" cap="none" spc="0" normalizeH="0" baseline="0" noProof="0" dirty="0">
                <a:ln>
                  <a:noFill/>
                </a:ln>
                <a:solidFill>
                  <a:schemeClr val="tx1"/>
                </a:solidFill>
                <a:effectLst/>
                <a:uLnTx/>
                <a:uFillTx/>
                <a:latin typeface="Arial"/>
                <a:ea typeface="+mn-ea"/>
                <a:cs typeface="+mn-cs"/>
              </a:rPr>
              <a:t>one example.</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lang="en-GB" sz="1600" dirty="0">
                <a:solidFill>
                  <a:schemeClr val="tx1"/>
                </a:solidFill>
                <a:latin typeface="Arial"/>
              </a:rPr>
              <a:t>T</a:t>
            </a:r>
            <a:r>
              <a:rPr kumimoji="0" lang="en-GB" sz="1600" b="0" i="0" u="none" strike="noStrike" kern="1200" cap="none" spc="0" normalizeH="0" baseline="0" noProof="0" dirty="0">
                <a:ln>
                  <a:noFill/>
                </a:ln>
                <a:solidFill>
                  <a:schemeClr val="tx1"/>
                </a:solidFill>
                <a:effectLst/>
                <a:uLnTx/>
                <a:uFillTx/>
                <a:latin typeface="Arial"/>
                <a:ea typeface="+mn-ea"/>
                <a:cs typeface="+mn-cs"/>
              </a:rPr>
              <a:t>he following two slides show the results for </a:t>
            </a:r>
            <a:r>
              <a:rPr lang="en-GB" sz="1600" dirty="0">
                <a:solidFill>
                  <a:schemeClr val="tx1"/>
                </a:solidFill>
                <a:latin typeface="Arial"/>
              </a:rPr>
              <a:t>the question: </a:t>
            </a:r>
            <a:r>
              <a:rPr kumimoji="0" lang="en-GB" sz="1600" b="0" i="0" u="none" strike="noStrike" kern="1200" cap="none" spc="0" normalizeH="0" baseline="0" noProof="0" dirty="0">
                <a:ln>
                  <a:noFill/>
                </a:ln>
                <a:solidFill>
                  <a:schemeClr val="tx1"/>
                </a:solidFill>
                <a:effectLst/>
                <a:uLnTx/>
                <a:uFillTx/>
                <a:latin typeface="Arial"/>
                <a:ea typeface="+mn-ea"/>
                <a:cs typeface="+mn-cs"/>
              </a:rPr>
              <a:t>“Thinking about your last annual review, how good was the healthcare professional at each of the following? Involving you as much as you wanted to be in decisions about your care”. </a:t>
            </a:r>
          </a:p>
          <a:p>
            <a:pPr>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charts present a summary result of % Good: a combination of ‘% Very good’ and ‘% Fairly Good’.</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Here we show the results by some of the demographics which are collected in the survey, for people living with type 1 diabetes and then for people living with type 2 diabetes.</a:t>
            </a:r>
          </a:p>
          <a:p>
            <a:pPr lvl="0">
              <a:lnSpc>
                <a:spcPct val="110000"/>
              </a:lnSpc>
              <a:spcBef>
                <a:spcPts val="300"/>
              </a:spcBef>
              <a:spcAft>
                <a:spcPts val="300"/>
              </a:spcAft>
              <a:buClr>
                <a:srgbClr val="597EB3"/>
              </a:buClr>
              <a:buSzPct val="150000"/>
              <a:defRPr/>
            </a:pPr>
            <a:r>
              <a:rPr lang="en-GB" sz="1600" dirty="0">
                <a:solidFill>
                  <a:schemeClr val="tx1"/>
                </a:solidFill>
                <a:latin typeface="Arial"/>
              </a:rPr>
              <a:t>Please note, t</a:t>
            </a:r>
            <a:r>
              <a:rPr kumimoji="0" lang="en-GB" sz="1600" b="0" i="0" u="none" strike="noStrike" kern="1200" cap="none" spc="0" normalizeH="0" baseline="0" noProof="0" dirty="0">
                <a:ln>
                  <a:noFill/>
                </a:ln>
                <a:solidFill>
                  <a:schemeClr val="tx1"/>
                </a:solidFill>
                <a:effectLst/>
                <a:uLnTx/>
                <a:uFillTx/>
                <a:latin typeface="Arial"/>
                <a:ea typeface="+mn-ea"/>
                <a:cs typeface="+mn-cs"/>
              </a:rPr>
              <a:t>he answer options for each of the demographic questions are displayed in the order they appear in the questionnaire.</a:t>
            </a:r>
          </a:p>
        </p:txBody>
      </p:sp>
      <p:sp>
        <p:nvSpPr>
          <p:cNvPr id="10" name="Rectangle 9">
            <a:extLst>
              <a:ext uri="{FF2B5EF4-FFF2-40B4-BE49-F238E27FC236}">
                <a16:creationId xmlns:a16="http://schemas.microsoft.com/office/drawing/2014/main" id="{D4325C68-7444-6635-5957-C4A63679AED9}"/>
              </a:ext>
            </a:extLst>
          </p:cNvPr>
          <p:cNvSpPr/>
          <p:nvPr/>
        </p:nvSpPr>
        <p:spPr>
          <a:xfrm>
            <a:off x="437229" y="4960524"/>
            <a:ext cx="11160000" cy="987840"/>
          </a:xfrm>
          <a:prstGeom prst="rect">
            <a:avLst/>
          </a:prstGeom>
          <a:solidFill>
            <a:srgbClr val="005EB8"/>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200"/>
              </a:spcAft>
              <a:buClr>
                <a:srgbClr val="597EB3"/>
              </a:buClr>
              <a:buSzPct val="150000"/>
              <a:buFont typeface="HelveticaNeueLT Std Lt Cn" panose="020B0406020202030204" pitchFamily="34" charset="0"/>
              <a:buNone/>
              <a:tabLst/>
              <a:defRPr/>
            </a:pPr>
            <a:r>
              <a:rPr lang="en-GB" sz="1600" dirty="0">
                <a:solidFill>
                  <a:schemeClr val="bg1"/>
                </a:solidFill>
                <a:effectLst/>
              </a:rPr>
              <a:t>You can view results for all questions by a selection of demographics at ICS and National level in the excel tables</a:t>
            </a:r>
            <a:r>
              <a:rPr kumimoji="0" lang="en-GB" sz="1600" b="0" i="0" u="none" strike="noStrike" kern="1200" cap="none" spc="0" normalizeH="0" baseline="0" noProof="0" dirty="0">
                <a:ln>
                  <a:noFill/>
                </a:ln>
                <a:solidFill>
                  <a:schemeClr val="bg1"/>
                </a:solidFill>
                <a:effectLst/>
                <a:uLnTx/>
                <a:uFillTx/>
                <a:ea typeface="+mn-ea"/>
                <a:cs typeface="+mn-cs"/>
              </a:rPr>
              <a:t>, go to: </a:t>
            </a:r>
            <a:r>
              <a:rPr kumimoji="0" lang="en-GB" sz="1600" b="0" i="0" u="none" strike="noStrike" kern="1200" cap="none" spc="0" normalizeH="0" baseline="0" noProof="0" dirty="0">
                <a:ln>
                  <a:noFill/>
                </a:ln>
                <a:solidFill>
                  <a:schemeClr val="bg1"/>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https://diabetessurvey.co.uk/latest-results</a:t>
            </a:r>
            <a:r>
              <a:rPr kumimoji="0" lang="en-GB" sz="1600" b="0" i="0" u="none" strike="noStrike" kern="1200" cap="none" spc="0" normalizeH="0" baseline="0" noProof="0" dirty="0">
                <a:ln>
                  <a:noFill/>
                </a:ln>
                <a:solidFill>
                  <a:schemeClr val="bg1"/>
                </a:solidFill>
                <a:effectLst/>
                <a:uLnTx/>
                <a:uFillTx/>
                <a:latin typeface="Arial"/>
                <a:ea typeface="+mn-ea"/>
                <a:cs typeface="+mn-cs"/>
              </a:rPr>
              <a:t>.</a:t>
            </a:r>
            <a:endParaRPr kumimoji="0" lang="en-GB" sz="1600" b="1" i="1" u="none" strike="noStrike" kern="1200" cap="none" spc="0" normalizeH="0" baseline="0" noProof="0" dirty="0">
              <a:ln>
                <a:noFill/>
              </a:ln>
              <a:solidFill>
                <a:schemeClr val="bg1"/>
              </a:solidFill>
              <a:effectLst/>
              <a:uLnTx/>
              <a:uFillTx/>
              <a:ea typeface="+mn-ea"/>
              <a:cs typeface="+mn-cs"/>
            </a:endParaRPr>
          </a:p>
        </p:txBody>
      </p:sp>
      <p:graphicFrame>
        <p:nvGraphicFramePr>
          <p:cNvPr id="3" name="Table1">
            <a:extLst>
              <a:ext uri="{FF2B5EF4-FFF2-40B4-BE49-F238E27FC236}">
                <a16:creationId xmlns:a16="http://schemas.microsoft.com/office/drawing/2014/main" id="{1ECC2626-565E-3D64-41B0-AA6A739AAD82}"/>
              </a:ext>
            </a:extLst>
          </p:cNvPr>
          <p:cNvGraphicFramePr>
            <a:graphicFrameLocks noGrp="1"/>
          </p:cNvGraphicFramePr>
          <p:nvPr>
            <p:extLst>
              <p:ext uri="{D42A27DB-BD31-4B8C-83A1-F6EECF244321}">
                <p14:modId xmlns:p14="http://schemas.microsoft.com/office/powerpoint/2010/main" val="279192911"/>
              </p:ext>
            </p:extLst>
          </p:nvPr>
        </p:nvGraphicFramePr>
        <p:xfrm>
          <a:off x="356110" y="6188409"/>
          <a:ext cx="10665937" cy="243840"/>
        </p:xfrm>
        <a:graphic>
          <a:graphicData uri="http://schemas.openxmlformats.org/drawingml/2006/table">
            <a:tbl>
              <a:tblPr firstRow="1" bandRow="1">
                <a:tableStyleId>{5C22544A-7EE6-4342-B048-85BDC9FD1C3A}</a:tableStyleId>
              </a:tblPr>
              <a:tblGrid>
                <a:gridCol w="10665937">
                  <a:extLst>
                    <a:ext uri="{9D8B030D-6E8A-4147-A177-3AD203B41FA5}">
                      <a16:colId xmlns:a16="http://schemas.microsoft.com/office/drawing/2014/main" val="20000"/>
                    </a:ext>
                  </a:extLst>
                </a:gridCol>
              </a:tblGrid>
              <a:tr h="186327">
                <a:tc>
                  <a:txBody>
                    <a:bodyPr/>
                    <a:lstStyle/>
                    <a:p>
                      <a:pPr marL="0" indent="0">
                        <a:buNone/>
                      </a:pPr>
                      <a:r>
                        <a:rPr kumimoji="0" lang="en-GB" sz="1000" b="0" i="0" u="none" strike="noStrike" kern="1200" cap="none" spc="0" normalizeH="0" baseline="30000" noProof="0" dirty="0">
                          <a:ln>
                            <a:noFill/>
                          </a:ln>
                          <a:solidFill>
                            <a:schemeClr val="tx1"/>
                          </a:solidFill>
                          <a:effectLst/>
                          <a:uLnTx/>
                          <a:uFillTx/>
                          <a:latin typeface="+mn-lt"/>
                          <a:ea typeface="+mn-ea"/>
                          <a:cs typeface="+mn-cs"/>
                        </a:rPr>
                        <a:t>1</a:t>
                      </a:r>
                      <a:r>
                        <a:rPr lang="en-GB" sz="1000" b="0" dirty="0">
                          <a:solidFill>
                            <a:schemeClr val="tx1"/>
                          </a:solidFill>
                          <a:latin typeface="Arial" panose="020B0604020202020204" pitchFamily="34" charset="0"/>
                        </a:rPr>
                        <a:t>See Technical Annex for a full definition of IMD.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519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4="http://schemas.microsoft.com/office/drawing/2010/main" xmlns:adec="http://schemas.microsoft.com/office/drawing/2017/decorative" xmlns:a16="http://schemas.microsoft.com/office/drawing/2014/main"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43</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1: Involved in decisions - % who say ‘Good’ </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1</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8c03dd8756c2777e">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3665488623"/>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85a0c9040a9d94c">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3728251129"/>
              </p:ext>
            </p:extLst>
          </p:nvPr>
        </p:nvGraphicFramePr>
        <p:xfrm>
          <a:off x="6352102" y="2004053"/>
          <a:ext cx="5036624"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2e06bf0ccdd7807d">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3004039930"/>
              </p:ext>
            </p:extLst>
          </p:nvPr>
        </p:nvGraphicFramePr>
        <p:xfrm>
          <a:off x="702043" y="2867022"/>
          <a:ext cx="4925646"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07362cb87fc6761a">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1240085859"/>
              </p:ext>
            </p:extLst>
          </p:nvPr>
        </p:nvGraphicFramePr>
        <p:xfrm>
          <a:off x="413322" y="4485797"/>
          <a:ext cx="5214366"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62838" y="6289656"/>
            <a:ext cx="3752103" cy="253279"/>
            <a:chOff x="7762838" y="6280131"/>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76618" y="6280131"/>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62838" y="6281493"/>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Very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Fairly good</a:t>
              </a:r>
            </a:p>
          </p:txBody>
        </p:sp>
      </p:grpSp>
      <p:graphicFrame>
        <p:nvGraphicFramePr>
          <p:cNvPr id="3" name="D_c36596b4f09e856a">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3511292318"/>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10ae67d703a2f9dc">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2654450245"/>
              </p:ext>
            </p:extLst>
          </p:nvPr>
        </p:nvGraphicFramePr>
        <p:xfrm>
          <a:off x="6250358" y="5616296"/>
          <a:ext cx="5138368"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Is your gender identity the same as the sex you were registered at birth?</a:t>
            </a: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267604"/>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55e61afb846e1830">
            <a:extLst>
              <a:ext uri="{FF2B5EF4-FFF2-40B4-BE49-F238E27FC236}">
                <a16:creationId xmlns:a16="http://schemas.microsoft.com/office/drawing/2014/main" id="{D40020C4-BA0E-936D-9E25-3D660C854729}"/>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1, ICS (398))</a:t>
            </a:r>
            <a:endParaRPr lang="en-GB" sz="1000" b="0" dirty="0">
              <a:solidFill>
                <a:schemeClr val="tx1"/>
              </a:solidFill>
              <a:latin typeface="+mn-lt"/>
            </a:endParaRPr>
          </a:p>
        </p:txBody>
      </p:sp>
    </p:spTree>
    <p:extLst>
      <p:ext uri="{BB962C8B-B14F-4D97-AF65-F5344CB8AC3E}">
        <p14:creationId xmlns:p14="http://schemas.microsoft.com/office/powerpoint/2010/main" val="40432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44</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2: Involved in decisions - % who say ‘Good’</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2</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446ea138af532a14">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1421809253"/>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c4abde16b12b514">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1738946237"/>
              </p:ext>
            </p:extLst>
          </p:nvPr>
        </p:nvGraphicFramePr>
        <p:xfrm>
          <a:off x="6352101" y="2004053"/>
          <a:ext cx="5462261"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4cab77bc40bd0614">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2343508107"/>
              </p:ext>
            </p:extLst>
          </p:nvPr>
        </p:nvGraphicFramePr>
        <p:xfrm>
          <a:off x="702043" y="2867022"/>
          <a:ext cx="4920991"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67c64b0079fb8614">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1635604845"/>
              </p:ext>
            </p:extLst>
          </p:nvPr>
        </p:nvGraphicFramePr>
        <p:xfrm>
          <a:off x="478605" y="4485797"/>
          <a:ext cx="5526795"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44731" y="6286340"/>
            <a:ext cx="3752103" cy="253279"/>
            <a:chOff x="7744731" y="6575305"/>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58511" y="6575305"/>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44731" y="6575305"/>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Very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Fairly good</a:t>
              </a:r>
            </a:p>
          </p:txBody>
        </p:sp>
      </p:grpSp>
      <p:graphicFrame>
        <p:nvGraphicFramePr>
          <p:cNvPr id="3" name="D_6351f44c3c358614">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1943107590"/>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a99bf0ecebbd0614">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3950056888"/>
              </p:ext>
            </p:extLst>
          </p:nvPr>
        </p:nvGraphicFramePr>
        <p:xfrm>
          <a:off x="6250357" y="5616296"/>
          <a:ext cx="5562487"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endParaRPr lang="en-GB" sz="1600" b="1">
              <a:solidFill>
                <a:schemeClr val="bg2"/>
              </a:solidFill>
            </a:endParaRPr>
          </a:p>
          <a:p>
            <a:pPr>
              <a:lnSpc>
                <a:spcPct val="110000"/>
              </a:lnSpc>
            </a:pPr>
            <a:r>
              <a:rPr lang="en-GB" sz="1400" b="1">
                <a:solidFill>
                  <a:schemeClr val="tx1"/>
                </a:solidFill>
              </a:rPr>
              <a:t>Is your gender identity the same as the sex you were registered at birth?</a:t>
            </a:r>
          </a:p>
          <a:p>
            <a:pPr>
              <a:lnSpc>
                <a:spcPct val="110000"/>
              </a:lnSpc>
            </a:pPr>
            <a:endParaRPr lang="en-GB" sz="1600" b="1">
              <a:solidFill>
                <a:schemeClr val="bg2"/>
              </a:solidFill>
            </a:endParaRP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313812"/>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1fb5573bcfad8614">
            <a:extLst>
              <a:ext uri="{FF2B5EF4-FFF2-40B4-BE49-F238E27FC236}">
                <a16:creationId xmlns:a16="http://schemas.microsoft.com/office/drawing/2014/main" id="{3EC023FB-0FA8-011D-DF3D-D6B301E5CE61}"/>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2, ICS (488))</a:t>
            </a:r>
            <a:endParaRPr lang="en-GB" sz="1000" b="0" dirty="0">
              <a:solidFill>
                <a:schemeClr val="tx1"/>
              </a:solidFill>
              <a:latin typeface="+mn-lt"/>
            </a:endParaRPr>
          </a:p>
        </p:txBody>
      </p:sp>
    </p:spTree>
    <p:extLst>
      <p:ext uri="{BB962C8B-B14F-4D97-AF65-F5344CB8AC3E}">
        <p14:creationId xmlns:p14="http://schemas.microsoft.com/office/powerpoint/2010/main" val="89086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1">
            <a:extLst>
              <a:ext uri="{FF2B5EF4-FFF2-40B4-BE49-F238E27FC236}">
                <a16:creationId xmlns:a16="http://schemas.microsoft.com/office/drawing/2014/main" id="{4125DF8E-5186-9435-6528-80FF9ED90921}"/>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a:solidFill>
                  <a:prstClr val="white"/>
                </a:solidFill>
                <a:latin typeface="Arial Black" panose="020B0A04020102020204" pitchFamily="34" charset="0"/>
              </a:rPr>
              <a:t>National Diabetes Experience Survey</a:t>
            </a:r>
            <a:br>
              <a:rPr lang="en-GB" sz="4400" b="0">
                <a:solidFill>
                  <a:prstClr val="white"/>
                </a:solidFill>
                <a:latin typeface="Arial Black" panose="020B0A04020102020204" pitchFamily="34" charset="0"/>
              </a:rPr>
            </a:br>
            <a:endParaRPr lang="en-GB" sz="3100" b="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a:solidFill>
                  <a:prstClr val="white"/>
                </a:solidFill>
                <a:latin typeface="Arial" panose="020B0604020202020204" pitchFamily="34" charset="0"/>
                <a:cs typeface="Arial" panose="020B0604020202020204" pitchFamily="34" charset="0"/>
              </a:rPr>
              <a:t>Find out more</a:t>
            </a:r>
          </a:p>
          <a:p>
            <a:pPr>
              <a:lnSpc>
                <a:spcPct val="110000"/>
              </a:lnSpc>
              <a:spcBef>
                <a:spcPts val="0"/>
              </a:spcBef>
              <a:defRPr/>
            </a:pPr>
            <a:endParaRPr lang="en-GB" sz="3100" b="0">
              <a:solidFill>
                <a:prstClr val="white"/>
              </a:solidFill>
              <a:latin typeface="Arial" panose="020B0604020202020204" pitchFamily="34" charset="0"/>
              <a:cs typeface="Arial" panose="020B0604020202020204" pitchFamily="34" charset="0"/>
            </a:endParaRPr>
          </a:p>
          <a:p>
            <a:pPr>
              <a:lnSpc>
                <a:spcPct val="110000"/>
              </a:lnSpc>
              <a:spcBef>
                <a:spcPts val="0"/>
              </a:spcBef>
              <a:defRPr/>
            </a:pPr>
            <a:endParaRPr lang="en-GB" sz="3100" b="0">
              <a:solidFill>
                <a:prstClr val="black"/>
              </a:solidFill>
              <a:latin typeface="Arial"/>
            </a:endParaRPr>
          </a:p>
        </p:txBody>
      </p:sp>
    </p:spTree>
    <p:extLst>
      <p:ext uri="{BB962C8B-B14F-4D97-AF65-F5344CB8AC3E}">
        <p14:creationId xmlns:p14="http://schemas.microsoft.com/office/powerpoint/2010/main" val="19415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50000" y="313428"/>
            <a:ext cx="9608400" cy="775597"/>
          </a:xfrm>
        </p:spPr>
        <p:txBody>
          <a:bodyPr/>
          <a:lstStyle/>
          <a:p>
            <a:r>
              <a:rPr lang="en-GB"/>
              <a:t>Find out more</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50000" y="6279028"/>
            <a:ext cx="304370" cy="365125"/>
          </a:xfrm>
        </p:spPr>
        <p:txBody>
          <a:bodyPr/>
          <a:lstStyle/>
          <a:p>
            <a:fld id="{D61AABEC-672F-4B68-B914-690DA978312C}" type="slidenum">
              <a:rPr lang="en-GB" smtClean="0"/>
              <a:pPr/>
              <a:t>46</a:t>
            </a:fld>
            <a:r>
              <a:rPr lang="en-GB"/>
              <a:t>  </a:t>
            </a:r>
          </a:p>
        </p:txBody>
      </p:sp>
      <p:sp>
        <p:nvSpPr>
          <p:cNvPr id="7" name="Content Placeholder 5">
            <a:extLst>
              <a:ext uri="{FF2B5EF4-FFF2-40B4-BE49-F238E27FC236}">
                <a16:creationId xmlns:a16="http://schemas.microsoft.com/office/drawing/2014/main" id="{1E408FBF-6B1A-4CC4-A584-8B78B46EF730}"/>
              </a:ext>
            </a:extLst>
          </p:cNvPr>
          <p:cNvSpPr txBox="1">
            <a:spLocks/>
          </p:cNvSpPr>
          <p:nvPr/>
        </p:nvSpPr>
        <p:spPr>
          <a:xfrm>
            <a:off x="202082" y="671718"/>
            <a:ext cx="7642479" cy="5345620"/>
          </a:xfrm>
          <a:prstGeom prst="rect">
            <a:avLst/>
          </a:prstGeom>
          <a:ln w="28575">
            <a:noFill/>
          </a:ln>
        </p:spPr>
        <p:txBody>
          <a:bodyPr lIns="0" tIns="0" rIns="0" bIns="0" numCol="1" spcCol="360000" anchor="ctr"/>
          <a:lstStyle>
            <a:lvl1pPr marL="0" indent="0" algn="l" defTabSz="914400" rtl="0" eaLnBrk="1" latinLnBrk="0" hangingPunct="1">
              <a:lnSpc>
                <a:spcPct val="11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1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survey was sent to around </a:t>
            </a:r>
            <a:r>
              <a:rPr lang="en-GB" sz="1800" b="1" dirty="0">
                <a:solidFill>
                  <a:srgbClr val="005EB8"/>
                </a:solidFill>
                <a:ea typeface="Roboto" panose="02000000000000000000" pitchFamily="2" charset="0"/>
              </a:rPr>
              <a:t>108,895 people aged 18 or over living with type 1 or type 2 diabetes</a:t>
            </a:r>
            <a:r>
              <a:rPr lang="en-GB" sz="1800" dirty="0"/>
              <a:t>.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overall national response rate to the survey is </a:t>
            </a:r>
            <a:r>
              <a:rPr lang="en-GB" sz="1800" b="1" dirty="0">
                <a:solidFill>
                  <a:srgbClr val="005EB8"/>
                </a:solidFill>
                <a:ea typeface="Roboto" panose="02000000000000000000" pitchFamily="2" charset="0"/>
              </a:rPr>
              <a:t>39%, </a:t>
            </a:r>
            <a:r>
              <a:rPr lang="en-GB" sz="1800" dirty="0"/>
              <a:t>based on </a:t>
            </a:r>
            <a:r>
              <a:rPr lang="en-GB" sz="1800" b="1" dirty="0">
                <a:solidFill>
                  <a:srgbClr val="005EB8"/>
                </a:solidFill>
                <a:ea typeface="Roboto" panose="02000000000000000000" pitchFamily="2" charset="0"/>
              </a:rPr>
              <a:t>42,502</a:t>
            </a:r>
            <a:r>
              <a:rPr lang="en-GB" sz="1800" dirty="0"/>
              <a:t> completed surveys.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Go to </a:t>
            </a:r>
            <a:r>
              <a:rPr lang="en-GB" sz="1800" b="1" dirty="0">
                <a:cs typeface="Segoe UI" panose="020B0502040204020203" pitchFamily="34" charset="0"/>
                <a:hlinkClick r:id="rId3"/>
              </a:rPr>
              <a:t>https://diabetessurvey.co.uk/latest-results</a:t>
            </a:r>
            <a:r>
              <a:rPr lang="en-GB" sz="1800" b="1" dirty="0">
                <a:cs typeface="Segoe UI" panose="020B0502040204020203" pitchFamily="34" charset="0"/>
              </a:rPr>
              <a:t> </a:t>
            </a:r>
            <a:r>
              <a:rPr lang="en-GB" sz="1800" dirty="0">
                <a:cs typeface="Segoe UI" panose="020B0502040204020203" pitchFamily="34" charset="0"/>
              </a:rPr>
              <a:t>for:</a:t>
            </a:r>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cs typeface="Segoe UI" panose="020B0502040204020203" pitchFamily="34" charset="0"/>
              </a:rPr>
              <a:t>The ICS specific tables which can be used for additional analysis.</a:t>
            </a:r>
            <a:endParaRPr lang="en-GB" sz="1800" dirty="0"/>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Technical Annex. This provides further information about the methodology and technical information including questionnaire design, sampling, communication with people taking part, data collection, data analysis, definitions of terms used in this output, response rates and reporting. </a:t>
            </a:r>
          </a:p>
        </p:txBody>
      </p:sp>
      <p:sp>
        <p:nvSpPr>
          <p:cNvPr id="6" name="Rectangle: Top Corners Rounded 5">
            <a:extLst>
              <a:ext uri="{FF2B5EF4-FFF2-40B4-BE49-F238E27FC236}">
                <a16:creationId xmlns:a16="http://schemas.microsoft.com/office/drawing/2014/main" id="{DA4087C3-5B3A-4FC6-BA63-309D9C68B863}"/>
              </a:ext>
              <a:ext uri="{C183D7F6-B498-43B3-948B-1728B52AA6E4}">
                <adec:decorative xmlns:adec="http://schemas.microsoft.com/office/drawing/2017/decorative" val="1"/>
              </a:ext>
            </a:extLst>
          </p:cNvPr>
          <p:cNvSpPr/>
          <p:nvPr/>
        </p:nvSpPr>
        <p:spPr bwMode="auto">
          <a:xfrm rot="16200000">
            <a:off x="7754342" y="1473854"/>
            <a:ext cx="4838701" cy="4010027"/>
          </a:xfrm>
          <a:prstGeom prst="round2SameRect">
            <a:avLst/>
          </a:prstGeom>
          <a:solidFill>
            <a:srgbClr val="005EB8"/>
          </a:solidFill>
          <a:ln w="9525" cap="flat" cmpd="sng" algn="ctr">
            <a:solidFill>
              <a:srgbClr val="005EB8"/>
            </a:solidFill>
            <a:prstDash val="solid"/>
            <a:round/>
            <a:headEnd type="none" w="med" len="med"/>
            <a:tailEnd type="none" w="med" len="med"/>
          </a:ln>
          <a:effectLst/>
        </p:spPr>
        <p:txBody>
          <a:bodyPr vert="horz" wrap="square" lIns="108000" tIns="180000" rIns="108000" bIns="180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a:ln>
                <a:noFill/>
              </a:ln>
              <a:solidFill>
                <a:schemeClr val="bg1"/>
              </a:solidFill>
              <a:effectLst/>
              <a:latin typeface="Arial" charset="0"/>
            </a:endParaRPr>
          </a:p>
        </p:txBody>
      </p:sp>
      <p:pic>
        <p:nvPicPr>
          <p:cNvPr id="3" name="Picture 2">
            <a:extLst>
              <a:ext uri="{FF2B5EF4-FFF2-40B4-BE49-F238E27FC236}">
                <a16:creationId xmlns:a16="http://schemas.microsoft.com/office/drawing/2014/main" id="{B00CC3F0-4697-6D29-CF6A-A3701CE02D1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101004-3580-0459-CCA7-B104A31A82F8}"/>
              </a:ext>
            </a:extLst>
          </p:cNvPr>
          <p:cNvSpPr txBox="1"/>
          <p:nvPr/>
        </p:nvSpPr>
        <p:spPr>
          <a:xfrm>
            <a:off x="7891124" y="1658355"/>
            <a:ext cx="4334552" cy="3074752"/>
          </a:xfrm>
          <a:prstGeom prst="rect">
            <a:avLst/>
          </a:prstGeom>
          <a:noFill/>
        </p:spPr>
        <p:txBody>
          <a:bodyPr wrap="square" lIns="0" tIns="0" rIns="0" bIns="0" rtlCol="0">
            <a:spAutoFit/>
          </a:bodyPr>
          <a:lstStyle/>
          <a:p>
            <a:pPr marL="447675">
              <a:lnSpc>
                <a:spcPct val="112000"/>
              </a:lnSpc>
              <a:spcBef>
                <a:spcPts val="300"/>
              </a:spcBef>
              <a:spcAft>
                <a:spcPts val="300"/>
              </a:spcAft>
            </a:pPr>
            <a:r>
              <a:rPr lang="en-GB" b="1" dirty="0">
                <a:solidFill>
                  <a:schemeClr val="bg1"/>
                </a:solidFill>
              </a:rPr>
              <a:t>Contact Ipsos at </a:t>
            </a:r>
            <a:r>
              <a:rPr lang="en-GB" b="1" dirty="0">
                <a:solidFill>
                  <a:schemeClr val="bg1"/>
                </a:solidFill>
                <a:hlinkClick r:id="rId5">
                  <a:extLst>
                    <a:ext uri="{A12FA001-AC4F-418D-AE19-62706E023703}">
                      <ahyp:hlinkClr xmlns:ahyp="http://schemas.microsoft.com/office/drawing/2018/hyperlinkcolor" val="tx"/>
                    </a:ext>
                  </a:extLst>
                </a:hlinkClick>
              </a:rPr>
              <a:t>diabetessurvey@ipsos.com</a:t>
            </a:r>
            <a:r>
              <a:rPr lang="en-GB" b="1" dirty="0">
                <a:solidFill>
                  <a:schemeClr val="bg1"/>
                </a:solidFill>
              </a:rPr>
              <a:t> to:</a:t>
            </a:r>
          </a:p>
          <a:p>
            <a:pPr marL="447675">
              <a:lnSpc>
                <a:spcPct val="112000"/>
              </a:lnSpc>
              <a:spcBef>
                <a:spcPts val="300"/>
              </a:spcBef>
              <a:spcAft>
                <a:spcPts val="300"/>
              </a:spcAft>
            </a:pPr>
            <a:endParaRPr lang="en-GB" b="1" dirty="0">
              <a:solidFill>
                <a:schemeClr val="bg1"/>
              </a:solidFill>
            </a:endParaRP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Request further information about the National Diabetes Experience Survey</a:t>
            </a: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Share feedback on this slide pack.</a:t>
            </a:r>
          </a:p>
          <a:p>
            <a:pPr marL="733425" indent="-285750">
              <a:lnSpc>
                <a:spcPct val="112000"/>
              </a:lnSpc>
              <a:spcBef>
                <a:spcPts val="300"/>
              </a:spcBef>
              <a:spcAft>
                <a:spcPts val="300"/>
              </a:spcAft>
              <a:buFont typeface="Arial" panose="020B0604020202020204" pitchFamily="34" charset="0"/>
              <a:buChar char="•"/>
            </a:pPr>
            <a:endParaRPr lang="en-GB" b="1" dirty="0">
              <a:solidFill>
                <a:schemeClr val="bg1"/>
              </a:solidFill>
            </a:endParaRPr>
          </a:p>
        </p:txBody>
      </p:sp>
    </p:spTree>
    <p:extLst>
      <p:ext uri="{BB962C8B-B14F-4D97-AF65-F5344CB8AC3E}">
        <p14:creationId xmlns:p14="http://schemas.microsoft.com/office/powerpoint/2010/main" val="30756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4="http://schemas.microsoft.com/office/drawing/2010/main" xmlns:adec="http://schemas.microsoft.com/office/drawing/2017/decorative" xmlns:a16="http://schemas.microsoft.com/office/drawing/2014/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a:t>How to use this report </a:t>
            </a:r>
          </a:p>
        </p:txBody>
      </p:sp>
      <p:sp>
        <p:nvSpPr>
          <p:cNvPr id="18" name="Rectangle 17">
            <a:extLst>
              <a:ext uri="{FF2B5EF4-FFF2-40B4-BE49-F238E27FC236}">
                <a16:creationId xmlns:a16="http://schemas.microsoft.com/office/drawing/2014/main" id="{E326E20B-337E-3594-7295-F3937C11E628}"/>
              </a:ext>
            </a:extLst>
          </p:cNvPr>
          <p:cNvSpPr/>
          <p:nvPr/>
        </p:nvSpPr>
        <p:spPr>
          <a:xfrm>
            <a:off x="401372" y="2029985"/>
            <a:ext cx="11403745" cy="1844670"/>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400"/>
              </a:spcBef>
              <a:spcAft>
                <a:spcPts val="100"/>
              </a:spcAft>
              <a:buClr>
                <a:srgbClr val="005EB8"/>
              </a:buClr>
              <a:buSzPct val="150000"/>
              <a:buFontTx/>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data in this slide pack can be used to help to improve diabetes services in your ICS, in the following ways: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lang="en-GB" sz="1200" b="1" dirty="0">
                <a:solidFill>
                  <a:schemeClr val="tx1"/>
                </a:solidFill>
              </a:rPr>
              <a:t>Understanding the experience of diabetes service users in your ICS. </a:t>
            </a:r>
            <a:r>
              <a:rPr lang="en-GB" sz="1200" dirty="0">
                <a:solidFill>
                  <a:schemeClr val="tx1"/>
                </a:solidFill>
              </a:rPr>
              <a:t>The results allow you to understand the experience of people living with diabetes in your ICS, and how experiences can vary by different subgroups.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kumimoji="0" lang="en-GB" sz="1200" b="1" i="0" u="none" strike="noStrike" kern="1200" cap="none" spc="0" normalizeH="0" baseline="0" noProof="0" dirty="0">
                <a:ln>
                  <a:noFill/>
                </a:ln>
                <a:solidFill>
                  <a:schemeClr val="tx1"/>
                </a:solidFill>
                <a:effectLst/>
                <a:uLnTx/>
                <a:uFillTx/>
                <a:latin typeface="Arial"/>
                <a:ea typeface="+mn-ea"/>
                <a:cs typeface="+mn-cs"/>
              </a:rPr>
              <a:t>Comparing ICS results with national results: </a:t>
            </a:r>
            <a:r>
              <a:rPr kumimoji="0" lang="en-GB" sz="1200" b="0" i="0" u="none" strike="noStrike" kern="1200" cap="none" spc="0" normalizeH="0" baseline="0" noProof="0" dirty="0">
                <a:ln>
                  <a:noFill/>
                </a:ln>
                <a:solidFill>
                  <a:schemeClr val="tx1"/>
                </a:solidFill>
                <a:effectLst/>
                <a:uLnTx/>
                <a:uFillTx/>
                <a:latin typeface="Arial"/>
                <a:ea typeface="+mn-ea"/>
                <a:cs typeface="+mn-cs"/>
              </a:rPr>
              <a:t>benchmarking of ICS results against the national results can provide context when interpreting results. The ICS may wish to focus on areas where it compares less favourably. </a:t>
            </a:r>
            <a:endParaRPr kumimoji="0" lang="en-GB" sz="1200" i="0" u="none" strike="noStrike" kern="1200" cap="none" spc="0" normalizeH="0" baseline="0" noProof="0" dirty="0">
              <a:ln>
                <a:noFill/>
              </a:ln>
              <a:solidFill>
                <a:schemeClr val="tx1"/>
              </a:solidFill>
              <a:effectLst/>
              <a:uLnTx/>
              <a:uFillTx/>
              <a:latin typeface="Arial"/>
              <a:ea typeface="+mn-ea"/>
              <a:cs typeface="+mn-cs"/>
            </a:endParaRPr>
          </a:p>
          <a:p>
            <a:pPr>
              <a:lnSpc>
                <a:spcPct val="114000"/>
              </a:lnSpc>
              <a:spcBef>
                <a:spcPts val="400"/>
              </a:spcBef>
              <a:spcAft>
                <a:spcPts val="100"/>
              </a:spcAft>
              <a:buClr>
                <a:srgbClr val="005EB8"/>
              </a:buClr>
              <a:buSzPct val="150000"/>
              <a:defRPr/>
            </a:pPr>
            <a:r>
              <a:rPr lang="en-GB" sz="1200" dirty="0">
                <a:solidFill>
                  <a:schemeClr val="tx1"/>
                </a:solidFill>
              </a:rPr>
              <a:t>For further advice on how you can use insight to continually improve please see NHS Impact pages </a:t>
            </a:r>
            <a:r>
              <a:rPr lang="en-GB" sz="1200" dirty="0">
                <a:solidFill>
                  <a:prstClr val="black"/>
                </a:solidFill>
                <a:hlinkClick r:id="rId3"/>
              </a:rPr>
              <a:t>here</a:t>
            </a:r>
            <a:r>
              <a:rPr lang="en-GB" sz="1200" dirty="0">
                <a:solidFill>
                  <a:prstClr val="black"/>
                </a:solidFill>
              </a:rPr>
              <a:t> </a:t>
            </a:r>
            <a:r>
              <a:rPr lang="en-GB" sz="1200" dirty="0">
                <a:solidFill>
                  <a:schemeClr val="tx1"/>
                </a:solidFill>
              </a:rPr>
              <a:t>as well the National Quality Board’s improving experience of care guidance </a:t>
            </a:r>
            <a:r>
              <a:rPr lang="en-GB" sz="1200" dirty="0">
                <a:solidFill>
                  <a:prstClr val="black"/>
                </a:solidFill>
                <a:latin typeface="Arial"/>
                <a:hlinkClick r:id="rId4"/>
              </a:rPr>
              <a:t>here</a:t>
            </a:r>
            <a:r>
              <a:rPr lang="en-GB" sz="1200" dirty="0">
                <a:solidFill>
                  <a:prstClr val="black"/>
                </a:solidFill>
                <a:latin typeface="Arial"/>
              </a:rPr>
              <a:t>.</a:t>
            </a:r>
            <a:endParaRPr kumimoji="0" lang="en-GB"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2" name="Picture 1">
            <a:extLst>
              <a:ext uri="{FF2B5EF4-FFF2-40B4-BE49-F238E27FC236}">
                <a16:creationId xmlns:a16="http://schemas.microsoft.com/office/drawing/2014/main" id="{0DC5FB51-F330-6FCB-44A9-2AE22333453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C9BB792-54CC-67DF-72D5-C13D52958AB8}"/>
              </a:ext>
            </a:extLst>
          </p:cNvPr>
          <p:cNvSpPr/>
          <p:nvPr/>
        </p:nvSpPr>
        <p:spPr>
          <a:xfrm>
            <a:off x="386882" y="1544275"/>
            <a:ext cx="3361772" cy="485710"/>
          </a:xfrm>
          <a:prstGeom prst="rect">
            <a:avLst/>
          </a:prstGeom>
          <a:solidFill>
            <a:srgbClr val="005EB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Ways to use this data</a:t>
            </a:r>
          </a:p>
        </p:txBody>
      </p:sp>
      <p:sp>
        <p:nvSpPr>
          <p:cNvPr id="9" name="Rectangle 8">
            <a:extLst>
              <a:ext uri="{FF2B5EF4-FFF2-40B4-BE49-F238E27FC236}">
                <a16:creationId xmlns:a16="http://schemas.microsoft.com/office/drawing/2014/main" id="{2D2D8E36-B811-7997-E96B-5121AE279F27}"/>
              </a:ext>
            </a:extLst>
          </p:cNvPr>
          <p:cNvSpPr/>
          <p:nvPr/>
        </p:nvSpPr>
        <p:spPr>
          <a:xfrm>
            <a:off x="401372" y="4400550"/>
            <a:ext cx="11403745" cy="1903037"/>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ctr" anchorCtr="0" forceAA="0" compatLnSpc="1">
            <a:prstTxWarp prst="textNoShape">
              <a:avLst/>
            </a:prstTxWarp>
            <a:noAutofit/>
          </a:bodyPr>
          <a:lstStyle/>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number of participants providing a response is stated for each question (the unweighted base).</a:t>
            </a:r>
          </a:p>
          <a:p>
            <a:pPr marL="355600" indent="-268288">
              <a:lnSpc>
                <a:spcPct val="114000"/>
              </a:lnSpc>
              <a:spcBef>
                <a:spcPts val="400"/>
              </a:spcBef>
              <a:buClr>
                <a:srgbClr val="005EB8"/>
              </a:buClr>
              <a:buSzPct val="150000"/>
              <a:buFont typeface="Arial" panose="020B0604020202020204" pitchFamily="34" charset="0"/>
              <a:buChar char="•"/>
              <a:defRPr/>
            </a:pPr>
            <a:r>
              <a:rPr kumimoji="0" lang="en-GB" sz="1200" i="0" u="none" strike="noStrike" kern="1200" cap="none" spc="0" normalizeH="0" baseline="0" noProof="0" dirty="0">
                <a:ln>
                  <a:noFill/>
                </a:ln>
                <a:solidFill>
                  <a:schemeClr val="tx1"/>
                </a:solidFill>
                <a:effectLst/>
                <a:uLnTx/>
                <a:uFillTx/>
                <a:latin typeface="Arial"/>
                <a:ea typeface="Roboto" panose="02000000000000000000" pitchFamily="2" charset="0"/>
                <a:cs typeface="+mn-cs"/>
              </a:rPr>
              <a:t>Weights have been applied </a:t>
            </a:r>
            <a:r>
              <a:rPr kumimoji="0" lang="en-GB" sz="1200" i="0" u="none" strike="noStrike" kern="1200" cap="none" spc="0" normalizeH="0" baseline="0" noProof="0" dirty="0">
                <a:ln>
                  <a:noFill/>
                </a:ln>
                <a:solidFill>
                  <a:schemeClr val="tx1"/>
                </a:solidFill>
                <a:effectLst/>
                <a:uLnTx/>
                <a:uFillTx/>
                <a:latin typeface="Arial"/>
                <a:ea typeface="+mn-ea"/>
                <a:cs typeface="+mn-cs"/>
              </a:rPr>
              <a:t>to </a:t>
            </a:r>
            <a:r>
              <a:rPr kumimoji="0" lang="en-GB" sz="1200" b="0" i="0" u="none" strike="noStrike" kern="1200" cap="none" spc="0" normalizeH="0" baseline="0" noProof="0" dirty="0">
                <a:ln>
                  <a:noFill/>
                </a:ln>
                <a:solidFill>
                  <a:schemeClr val="tx1"/>
                </a:solidFill>
                <a:effectLst/>
                <a:uLnTx/>
                <a:uFillTx/>
                <a:latin typeface="Arial"/>
                <a:ea typeface="+mn-ea"/>
                <a:cs typeface="+mn-cs"/>
              </a:rPr>
              <a:t>adjust the data to account for potential differences between the profile of eligible people and the people who complete a questionnaire. </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Where </a:t>
            </a:r>
            <a:r>
              <a:rPr kumimoji="0" lang="en-GB" sz="1200" b="0" i="0" u="none" strike="noStrike" kern="1200" cap="none" spc="0" normalizeH="0" baseline="0" noProof="0" dirty="0">
                <a:ln>
                  <a:noFill/>
                </a:ln>
                <a:solidFill>
                  <a:schemeClr val="tx1"/>
                </a:solidFill>
                <a:effectLst/>
                <a:uLnTx/>
                <a:uFillTx/>
                <a:latin typeface="Arial"/>
                <a:ea typeface="+mn-ea"/>
                <a:cs typeface="+mn-cs"/>
              </a:rPr>
              <a:t>base sizes in some ICS areas are relatively small (less than 100), results should be treated with caution.</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Not every question from the survey has been included in this report. Full survey results for your ICS are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6"/>
              </a:rPr>
              <a:t>https://diabetessurvey.co.uk/latest-results</a:t>
            </a:r>
            <a:endParaRPr lang="en-GB" sz="1200" dirty="0">
              <a:solidFill>
                <a:schemeClr val="tx1"/>
              </a:solidFill>
              <a:latin typeface="Arial"/>
            </a:endParaRP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D</a:t>
            </a:r>
            <a:r>
              <a:rPr kumimoji="0" lang="en-GB" sz="1200" b="0" i="0" u="none" strike="noStrike" kern="1200" cap="none" spc="0" normalizeH="0" baseline="0" noProof="0" dirty="0" err="1">
                <a:ln>
                  <a:noFill/>
                </a:ln>
                <a:solidFill>
                  <a:schemeClr val="tx1"/>
                </a:solidFill>
                <a:effectLst/>
                <a:uLnTx/>
                <a:uFillTx/>
                <a:latin typeface="Arial"/>
                <a:ea typeface="+mn-ea"/>
                <a:cs typeface="+mn-cs"/>
              </a:rPr>
              <a:t>ata</a:t>
            </a:r>
            <a:r>
              <a:rPr kumimoji="0" lang="en-GB" sz="1200" b="0" i="0" u="none" strike="noStrike" kern="1200" cap="none" spc="0" normalizeH="0" baseline="0" noProof="0" dirty="0">
                <a:ln>
                  <a:noFill/>
                </a:ln>
                <a:solidFill>
                  <a:schemeClr val="tx1"/>
                </a:solidFill>
                <a:effectLst/>
                <a:uLnTx/>
                <a:uFillTx/>
                <a:latin typeface="Arial"/>
                <a:ea typeface="+mn-ea"/>
                <a:cs typeface="+mn-cs"/>
              </a:rPr>
              <a:t> users are encouraged to use the insights from the National Diabetes Experience Survey as one element of evidence, alongside local intelligence and other sources, when considering the experience of people living with diabetes to identify potential improvements.</a:t>
            </a:r>
          </a:p>
        </p:txBody>
      </p:sp>
      <p:sp>
        <p:nvSpPr>
          <p:cNvPr id="10" name="Rectangle 9">
            <a:extLst>
              <a:ext uri="{FF2B5EF4-FFF2-40B4-BE49-F238E27FC236}">
                <a16:creationId xmlns:a16="http://schemas.microsoft.com/office/drawing/2014/main" id="{8F87C8F7-2EBA-8669-E83E-22B045F09780}"/>
              </a:ext>
            </a:extLst>
          </p:cNvPr>
          <p:cNvSpPr/>
          <p:nvPr/>
        </p:nvSpPr>
        <p:spPr>
          <a:xfrm>
            <a:off x="386882" y="3923931"/>
            <a:ext cx="3361772" cy="48571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Key points to note</a:t>
            </a:r>
          </a:p>
        </p:txBody>
      </p:sp>
      <p:sp>
        <p:nvSpPr>
          <p:cNvPr id="14" name="TextBox 13">
            <a:extLst>
              <a:ext uri="{FF2B5EF4-FFF2-40B4-BE49-F238E27FC236}">
                <a16:creationId xmlns:a16="http://schemas.microsoft.com/office/drawing/2014/main" id="{EDE19BE7-26C0-AC3E-2264-E60CF3534102}"/>
              </a:ext>
            </a:extLst>
          </p:cNvPr>
          <p:cNvSpPr txBox="1"/>
          <p:nvPr/>
        </p:nvSpPr>
        <p:spPr>
          <a:xfrm>
            <a:off x="352746" y="979690"/>
            <a:ext cx="11389254" cy="562975"/>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b="0" i="0" u="none" strike="noStrike" kern="1200" cap="none" spc="0" normalizeH="0" baseline="0" noProof="0">
                <a:ln>
                  <a:noFill/>
                </a:ln>
                <a:effectLst/>
                <a:uLnTx/>
                <a:uFillTx/>
                <a:latin typeface="Arial"/>
                <a:ea typeface="+mn-ea"/>
                <a:cs typeface="+mn-cs"/>
              </a:rPr>
              <a:t>This slide pack presents some of the </a:t>
            </a:r>
            <a:r>
              <a:rPr kumimoji="0" lang="en-GB" sz="1400" b="1" i="0" u="none" strike="noStrike" kern="1200" cap="none" spc="0" normalizeH="0" baseline="0" noProof="0">
                <a:ln>
                  <a:noFill/>
                </a:ln>
                <a:effectLst/>
                <a:uLnTx/>
                <a:uFillTx/>
                <a:latin typeface="Arial"/>
                <a:ea typeface="+mn-ea"/>
                <a:cs typeface="+mn-cs"/>
              </a:rPr>
              <a:t>key results</a:t>
            </a:r>
            <a:r>
              <a:rPr kumimoji="0" lang="en-GB" sz="1400" b="0" i="0" u="none" strike="noStrike" kern="1200" cap="none" spc="0" normalizeH="0" baseline="0" noProof="0">
                <a:ln>
                  <a:noFill/>
                </a:ln>
                <a:effectLst/>
                <a:uLnTx/>
                <a:uFillTx/>
                <a:latin typeface="Arial"/>
                <a:ea typeface="+mn-ea"/>
                <a:cs typeface="+mn-cs"/>
              </a:rPr>
              <a:t> for </a:t>
            </a:r>
            <a:r>
              <a:rPr kumimoji="0" lang="en-GB" sz="1400" b="1" i="0" u="none" strike="noStrike" kern="1200" cap="none" spc="0" normalizeH="0" baseline="0" noProof="0">
                <a:ln>
                  <a:noFill/>
                </a:ln>
                <a:effectLst/>
                <a:uLnTx/>
                <a:uFillTx/>
                <a:latin typeface="Arial"/>
                <a:ea typeface="+mn-ea"/>
                <a:cs typeface="+mn-cs"/>
              </a:rPr>
              <a:t>COVENTRY AND WARWICKSHIRE INTEGRATED CARE SYSTEM</a:t>
            </a:r>
            <a:r>
              <a:rPr kumimoji="0" lang="en-GB" sz="1400" b="0" i="0" u="none" strike="noStrike" kern="1200" cap="none" spc="0" normalizeH="0" baseline="0" noProof="0">
                <a:ln>
                  <a:noFill/>
                </a:ln>
                <a:effectLst/>
                <a:uLnTx/>
                <a:uFillTx/>
                <a:latin typeface="Arial"/>
                <a:ea typeface="+mn-ea"/>
                <a:cs typeface="+mn-cs"/>
              </a:rPr>
              <a:t>. In this ICS, </a:t>
            </a:r>
            <a:r>
              <a:rPr kumimoji="0" lang="en-GB" sz="1400" b="1" i="0" u="none" strike="noStrike" kern="1200" cap="none" spc="0" normalizeH="0" baseline="0" noProof="0">
                <a:ln>
                  <a:noFill/>
                </a:ln>
                <a:solidFill>
                  <a:srgbClr val="005EB8"/>
                </a:solidFill>
                <a:effectLst/>
                <a:uLnTx/>
                <a:uFillTx/>
                <a:latin typeface="Arial"/>
                <a:ea typeface="+mn-ea"/>
                <a:cs typeface="+mn-cs"/>
              </a:rPr>
              <a:t>2,474</a:t>
            </a:r>
            <a:r>
              <a:rPr kumimoji="0" lang="en-GB" sz="1400" b="0" i="0" u="none" strike="noStrike" kern="1200" cap="none" spc="0" normalizeH="0" baseline="0" noProof="0">
                <a:ln>
                  <a:noFill/>
                </a:ln>
                <a:effectLst/>
                <a:uLnTx/>
                <a:uFillTx/>
                <a:latin typeface="Arial"/>
                <a:ea typeface="+mn-ea"/>
                <a:cs typeface="+mn-cs"/>
              </a:rPr>
              <a:t> questionnaires were sent out, and </a:t>
            </a:r>
            <a:r>
              <a:rPr kumimoji="0" lang="en-GB" sz="1400" b="1" i="0" u="none" strike="noStrike" kern="1200" cap="none" spc="0" normalizeH="0" baseline="0" noProof="0">
                <a:ln>
                  <a:noFill/>
                </a:ln>
                <a:solidFill>
                  <a:srgbClr val="005EB8"/>
                </a:solidFill>
                <a:effectLst/>
                <a:uLnTx/>
                <a:uFillTx/>
                <a:latin typeface="Arial"/>
                <a:ea typeface="+mn-ea"/>
                <a:cs typeface="+mn-cs"/>
              </a:rPr>
              <a:t>953</a:t>
            </a:r>
            <a:r>
              <a:rPr kumimoji="0" lang="en-GB" sz="1400" b="0" i="0" u="none" strike="noStrike" kern="1200" cap="none" spc="0" normalizeH="0" baseline="0" noProof="0">
                <a:ln>
                  <a:noFill/>
                </a:ln>
                <a:effectLst/>
                <a:uLnTx/>
                <a:uFillTx/>
                <a:latin typeface="Arial"/>
                <a:ea typeface="+mn-ea"/>
                <a:cs typeface="+mn-cs"/>
              </a:rPr>
              <a:t> were returned completed. This represents a response rate of </a:t>
            </a:r>
            <a:r>
              <a:rPr kumimoji="0" lang="en-GB" sz="1400" b="1" i="0" u="none" strike="noStrike" kern="1200" cap="none" spc="0" normalizeH="0" baseline="0" noProof="0">
                <a:ln>
                  <a:noFill/>
                </a:ln>
                <a:solidFill>
                  <a:srgbClr val="005EB8"/>
                </a:solidFill>
                <a:effectLst/>
                <a:uLnTx/>
                <a:uFillTx/>
                <a:latin typeface="Arial"/>
                <a:ea typeface="+mn-ea"/>
                <a:cs typeface="+mn-cs"/>
              </a:rPr>
              <a:t>39%</a:t>
            </a:r>
            <a:r>
              <a:rPr kumimoji="0" lang="en-GB" sz="1400" b="0" i="0" u="none" strike="noStrike" kern="1200" cap="none" spc="0" normalizeH="0" baseline="0" noProof="0">
                <a:ln>
                  <a:noFill/>
                </a:ln>
                <a:effectLst/>
                <a:uLnTx/>
                <a:uFillTx/>
                <a:latin typeface="Arial"/>
                <a:ea typeface="+mn-ea"/>
                <a:cs typeface="+mn-cs"/>
              </a:rPr>
              <a:t>.</a:t>
            </a:r>
            <a:endParaRPr kumimoji="0" lang="en-GB" sz="1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67568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dirty="0"/>
              <a:t>Interpreting the results</a:t>
            </a:r>
          </a:p>
        </p:txBody>
      </p:sp>
      <p:sp>
        <p:nvSpPr>
          <p:cNvPr id="18" name="Rectangle 17">
            <a:extLst>
              <a:ext uri="{FF2B5EF4-FFF2-40B4-BE49-F238E27FC236}">
                <a16:creationId xmlns:a16="http://schemas.microsoft.com/office/drawing/2014/main" id="{E326E20B-337E-3594-7295-F3937C11E628}"/>
              </a:ext>
            </a:extLst>
          </p:cNvPr>
          <p:cNvSpPr/>
          <p:nvPr/>
        </p:nvSpPr>
        <p:spPr>
          <a:xfrm>
            <a:off x="43119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solidFill>
                  <a:prstClr val="white"/>
                </a:solidFill>
                <a:effectLst/>
                <a:uLnTx/>
                <a:uFillTx/>
                <a:latin typeface="Arial"/>
                <a:ea typeface="+mn-ea"/>
                <a:cs typeface="+mn-cs"/>
              </a:rPr>
              <a:t>Significance testing</a:t>
            </a:r>
          </a:p>
        </p:txBody>
      </p:sp>
      <p:sp>
        <p:nvSpPr>
          <p:cNvPr id="15" name="Rectangle 14">
            <a:extLst>
              <a:ext uri="{FF2B5EF4-FFF2-40B4-BE49-F238E27FC236}">
                <a16:creationId xmlns:a16="http://schemas.microsoft.com/office/drawing/2014/main" id="{66793E7A-5DF0-DD69-E253-6909FF3D0015}"/>
              </a:ext>
            </a:extLst>
          </p:cNvPr>
          <p:cNvSpPr/>
          <p:nvPr/>
        </p:nvSpPr>
        <p:spPr>
          <a:xfrm>
            <a:off x="440476"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Statistical significance testing has been carried out to compare the ICS results with the national results.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Where a difference in results is shown as ‘significant’, this indicates that the change is likely due to a particular factor, rather than random chance. When sample sizes are smaller, differences between results need to be greater to be considered statistically significant.</a:t>
            </a:r>
            <a:endPar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endParaRP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These differences are shown with an up arrow (</a:t>
            </a:r>
            <a:r>
              <a:rPr kumimoji="0" lang="en-GB" sz="1200" b="0" i="0" u="none" strike="noStrike" kern="1200" cap="none" spc="0" normalizeH="0" baseline="0" noProof="0" dirty="0">
                <a:ln>
                  <a:noFill/>
                </a:ln>
                <a:solidFill>
                  <a:srgbClr val="595959"/>
                </a:solidFill>
                <a:effectLst/>
                <a:uLnTx/>
                <a:uFillTx/>
                <a:latin typeface="Arial"/>
                <a:ea typeface="+mn-ea"/>
                <a:cs typeface="+mn-cs"/>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increase and a down arrow (</a:t>
            </a:r>
            <a:r>
              <a:rPr lang="en-GB" sz="1200" dirty="0">
                <a:solidFill>
                  <a:srgbClr val="595959"/>
                </a:solidFill>
                <a:latin typeface="Arial"/>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decrease. A key can be found at the bottom left-hand side of each slide.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Significance tests can also be found in the Excel tables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 The tests indicate that if repeated samples were taken, 95% of the time we’d get similar findings</a:t>
            </a:r>
            <a:r>
              <a:rPr lang="en-GB" sz="1200" kern="0" dirty="0">
                <a:solidFill>
                  <a:schemeClr val="tx1"/>
                </a:solidFill>
                <a:latin typeface="Arial"/>
                <a:ea typeface="Roboto" panose="02000000000000000000" pitchFamily="2" charset="0"/>
              </a:rPr>
              <a:t>. This means </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we can be confident the differences seen in our sampled respondents are reflective of the population.</a:t>
            </a:r>
          </a:p>
        </p:txBody>
      </p:sp>
      <p:sp>
        <p:nvSpPr>
          <p:cNvPr id="19" name="Rectangle 18">
            <a:extLst>
              <a:ext uri="{FF2B5EF4-FFF2-40B4-BE49-F238E27FC236}">
                <a16:creationId xmlns:a16="http://schemas.microsoft.com/office/drawing/2014/main" id="{A2D0C393-5E41-65F3-87EF-0CCA658EC9E2}"/>
              </a:ext>
            </a:extLst>
          </p:cNvPr>
          <p:cNvSpPr/>
          <p:nvPr/>
        </p:nvSpPr>
        <p:spPr>
          <a:xfrm>
            <a:off x="619896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Data presentation </a:t>
            </a:r>
          </a:p>
        </p:txBody>
      </p:sp>
      <p:sp>
        <p:nvSpPr>
          <p:cNvPr id="16" name="Rectangle 15">
            <a:extLst>
              <a:ext uri="{FF2B5EF4-FFF2-40B4-BE49-F238E27FC236}">
                <a16:creationId xmlns:a16="http://schemas.microsoft.com/office/drawing/2014/main" id="{721E071C-A1EA-558C-A1A1-3944412ABBB3}"/>
              </a:ext>
            </a:extLst>
          </p:cNvPr>
          <p:cNvSpPr/>
          <p:nvPr/>
        </p:nvSpPr>
        <p:spPr>
          <a:xfrm>
            <a:off x="6211567"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A * represents a percentage greater than 0% but less than 0.5%</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There are cases where percentages for each of the different responses to a question do not add up to the combined percentage totals (e.g. ‘Very good’ and ‘Fairly good’, compared with the combined total ‘Good’), or where results do not sum to 100%. This may be due to computer rounding, the rounding of weighted data, or where questions allow for multiple responses.</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Two levels of suppression have been applied to the data. In cases where a result is based on fewer than 10 responses, the result has been suppressed, and results will not appear within the charts. In addition, where fewer than 10 individuals in total have selected a specific response option for a question, this response has been suppressed for all sub-groups; and in the case of questions about the individual (Q41-Q50) the total response at ICS level has also been suppressed.</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Labels are not shown on pie charts where the results are 2% or less. </a:t>
            </a:r>
            <a:r>
              <a:rPr kumimoji="0" lang="en-GB" sz="1200" b="0" i="0" u="none" strike="noStrike" kern="1200" cap="none" spc="0" normalizeH="0" baseline="0" noProof="0">
                <a:ln>
                  <a:noFill/>
                </a:ln>
                <a:solidFill>
                  <a:schemeClr val="tx1"/>
                </a:solidFill>
                <a:effectLst/>
                <a:uLnTx/>
                <a:uFillTx/>
                <a:latin typeface="Arial"/>
                <a:ea typeface="+mn-ea"/>
                <a:cs typeface="+mn-cs"/>
              </a:rPr>
              <a:t>Hovering over the segment on the pie chart will show the percentage.</a:t>
            </a:r>
            <a:endParaRPr lang="en-GB" sz="1200">
              <a:solidFill>
                <a:prstClr val="black"/>
              </a:solidFill>
              <a:latin typeface="Arial"/>
            </a:endParaRP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FBBB5C5B-46EA-2476-2A2F-C1DD6F16D58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FE44EF-E9DB-31E6-D078-166534AD5544}"/>
              </a:ext>
            </a:extLst>
          </p:cNvPr>
          <p:cNvSpPr txBox="1"/>
          <p:nvPr/>
        </p:nvSpPr>
        <p:spPr>
          <a:xfrm>
            <a:off x="285159" y="5858975"/>
            <a:ext cx="11211675" cy="285335"/>
          </a:xfrm>
          <a:prstGeom prst="rect">
            <a:avLst/>
          </a:prstGeom>
          <a:noFill/>
        </p:spPr>
        <p:txBody>
          <a:bodyPr wrap="square">
            <a:spAutoFit/>
          </a:bodyPr>
          <a:lstStyle/>
          <a:p>
            <a:pPr marL="87312" marR="0" lvl="0" algn="l" defTabSz="914400" rtl="0" eaLnBrk="1" fontAlgn="auto" latinLnBrk="0" hangingPunct="1">
              <a:lnSpc>
                <a:spcPct val="114000"/>
              </a:lnSpc>
              <a:spcBef>
                <a:spcPts val="300"/>
              </a:spcBef>
              <a:spcAft>
                <a:spcPts val="300"/>
              </a:spcAft>
              <a:buClr>
                <a:srgbClr val="005EB8"/>
              </a:buClr>
              <a:buSzPct val="150000"/>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For further guidance on statistical significance testing and suppressions, please see the Technical Annex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277749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Who took part in the survey?</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Headline results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59389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fld id="{D61AABEC-672F-4B68-B914-690DA978312C}" type="slidenum">
              <a:rPr lang="en-GB" smtClean="0"/>
              <a:pPr/>
              <a:t>8</a:t>
            </a:fld>
            <a:r>
              <a:rPr lang="en-GB"/>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3182" y="370305"/>
            <a:ext cx="9341700" cy="775597"/>
          </a:xfrm>
        </p:spPr>
        <p:txBody>
          <a:bodyPr/>
          <a:lstStyle/>
          <a:p>
            <a:r>
              <a:rPr lang="en-GB" sz="3200"/>
              <a:t>Who took part in the survey?</a:t>
            </a:r>
          </a:p>
        </p:txBody>
      </p:sp>
      <p:pic>
        <p:nvPicPr>
          <p:cNvPr id="2" name="Picture 1">
            <a:extLst>
              <a:ext uri="{FF2B5EF4-FFF2-40B4-BE49-F238E27FC236}">
                <a16:creationId xmlns:a16="http://schemas.microsoft.com/office/drawing/2014/main" id="{FB34E040-F95F-6826-6447-E329E604BA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C12219D9-6541-A8C3-2C9B-DB71A8B1B4DE}"/>
              </a:ext>
            </a:extLst>
          </p:cNvPr>
          <p:cNvSpPr>
            <a:spLocks noGrp="1"/>
          </p:cNvSpPr>
          <p:nvPr>
            <p:ph type="body" sz="quarter" idx="15"/>
          </p:nvPr>
        </p:nvSpPr>
        <p:spPr>
          <a:xfrm>
            <a:off x="386369" y="932881"/>
            <a:ext cx="11641462" cy="246221"/>
          </a:xfrm>
        </p:spPr>
        <p:txBody>
          <a:bodyPr/>
          <a:lstStyle/>
          <a:p>
            <a:r>
              <a:rPr kumimoji="0" lang="en-GB" sz="1600" b="0" i="0" u="none" strike="noStrike" kern="1200" cap="none" spc="0" normalizeH="0" baseline="0" noProof="0">
                <a:ln>
                  <a:noFill/>
                </a:ln>
                <a:solidFill>
                  <a:schemeClr val="tx1"/>
                </a:solidFill>
                <a:effectLst/>
                <a:uLnTx/>
                <a:uFillTx/>
                <a:ea typeface="+mn-ea"/>
                <a:cs typeface="+mn-cs"/>
              </a:rPr>
              <a:t>This slide provides information about people living with type 1 or type 2 diabetes who took part in the survey in your ICS.</a:t>
            </a:r>
            <a:endParaRPr lang="en-GB" b="0">
              <a:solidFill>
                <a:schemeClr val="tx1"/>
              </a:solidFill>
            </a:endParaRPr>
          </a:p>
        </p:txBody>
      </p:sp>
      <p:grpSp>
        <p:nvGrpSpPr>
          <p:cNvPr id="38" name="Group 37">
            <a:extLst>
              <a:ext uri="{FF2B5EF4-FFF2-40B4-BE49-F238E27FC236}">
                <a16:creationId xmlns:a16="http://schemas.microsoft.com/office/drawing/2014/main" id="{7BECC6C1-99FE-64F6-070D-88AE6BDFC903}"/>
              </a:ext>
            </a:extLst>
          </p:cNvPr>
          <p:cNvGrpSpPr/>
          <p:nvPr/>
        </p:nvGrpSpPr>
        <p:grpSpPr>
          <a:xfrm>
            <a:off x="399778" y="1278749"/>
            <a:ext cx="2127522" cy="247746"/>
            <a:chOff x="9637218" y="1314250"/>
            <a:chExt cx="2127522" cy="247746"/>
          </a:xfrm>
        </p:grpSpPr>
        <p:sp>
          <p:nvSpPr>
            <p:cNvPr id="40" name="TextBox 39">
              <a:extLst>
                <a:ext uri="{FF2B5EF4-FFF2-40B4-BE49-F238E27FC236}">
                  <a16:creationId xmlns:a16="http://schemas.microsoft.com/office/drawing/2014/main" id="{ADAC58A9-8B51-F4FE-8B67-85B18E38A74D}"/>
                </a:ext>
              </a:extLst>
            </p:cNvPr>
            <p:cNvSpPr txBox="1"/>
            <p:nvPr/>
          </p:nvSpPr>
          <p:spPr>
            <a:xfrm>
              <a:off x="9873481" y="1315775"/>
              <a:ext cx="830357" cy="246221"/>
            </a:xfrm>
            <a:prstGeom prst="rect">
              <a:avLst/>
            </a:prstGeom>
            <a:noFill/>
          </p:spPr>
          <p:txBody>
            <a:bodyPr wrap="square" lIns="0" tIns="0" rIns="0" bIns="0" rtlCol="0">
              <a:spAutoFit/>
            </a:bodyPr>
            <a:lstStyle/>
            <a:p>
              <a:pPr algn="l">
                <a:spcBef>
                  <a:spcPts val="400"/>
                </a:spcBef>
                <a:spcAft>
                  <a:spcPts val="400"/>
                </a:spcAft>
              </a:pPr>
              <a:r>
                <a:rPr lang="en-GB" sz="1600" b="1"/>
                <a:t>Type 1</a:t>
              </a:r>
            </a:p>
          </p:txBody>
        </p:sp>
        <p:sp>
          <p:nvSpPr>
            <p:cNvPr id="41" name="TextBox 40">
              <a:extLst>
                <a:ext uri="{FF2B5EF4-FFF2-40B4-BE49-F238E27FC236}">
                  <a16:creationId xmlns:a16="http://schemas.microsoft.com/office/drawing/2014/main" id="{6C16A176-D859-4274-57BE-09935066A811}"/>
                </a:ext>
              </a:extLst>
            </p:cNvPr>
            <p:cNvSpPr txBox="1"/>
            <p:nvPr/>
          </p:nvSpPr>
          <p:spPr>
            <a:xfrm>
              <a:off x="10934383" y="1314250"/>
              <a:ext cx="830357" cy="246221"/>
            </a:xfrm>
            <a:prstGeom prst="rect">
              <a:avLst/>
            </a:prstGeom>
            <a:noFill/>
          </p:spPr>
          <p:txBody>
            <a:bodyPr wrap="square" lIns="0" tIns="0" rIns="0" bIns="0" rtlCol="0">
              <a:spAutoFit/>
            </a:bodyPr>
            <a:lstStyle/>
            <a:p>
              <a:pPr algn="l">
                <a:spcBef>
                  <a:spcPts val="400"/>
                </a:spcBef>
                <a:spcAft>
                  <a:spcPts val="400"/>
                </a:spcAft>
              </a:pPr>
              <a:r>
                <a:rPr lang="en-GB" sz="1600" b="1" dirty="0"/>
                <a:t>Type 2</a:t>
              </a:r>
              <a:r>
                <a:rPr kumimoji="0" lang="en-GB" sz="1200" i="0" u="none" strike="noStrike" kern="1200" cap="none" spc="0" normalizeH="0" baseline="70000" noProof="0" dirty="0">
                  <a:ln>
                    <a:noFill/>
                  </a:ln>
                  <a:effectLst/>
                  <a:uLnTx/>
                  <a:uFillTx/>
                  <a:latin typeface="Arial"/>
                  <a:ea typeface="+mn-ea"/>
                  <a:cs typeface="+mn-cs"/>
                </a:rPr>
                <a:t>1</a:t>
              </a:r>
              <a:endParaRPr lang="en-GB" sz="1200" baseline="70000" dirty="0"/>
            </a:p>
          </p:txBody>
        </p:sp>
        <p:sp>
          <p:nvSpPr>
            <p:cNvPr id="43" name="Rectangle 42">
              <a:extLst>
                <a:ext uri="{FF2B5EF4-FFF2-40B4-BE49-F238E27FC236}">
                  <a16:creationId xmlns:a16="http://schemas.microsoft.com/office/drawing/2014/main" id="{47FBF4B9-43DD-31B4-8EC5-0B6150832266}"/>
                </a:ext>
              </a:extLst>
            </p:cNvPr>
            <p:cNvSpPr/>
            <p:nvPr/>
          </p:nvSpPr>
          <p:spPr>
            <a:xfrm>
              <a:off x="9637218" y="1359086"/>
              <a:ext cx="186859" cy="19084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sp>
        <p:nvSpPr>
          <p:cNvPr id="51" name="Rectangle 50">
            <a:extLst>
              <a:ext uri="{FF2B5EF4-FFF2-40B4-BE49-F238E27FC236}">
                <a16:creationId xmlns:a16="http://schemas.microsoft.com/office/drawing/2014/main" id="{01658396-A9F9-5772-B63A-6B632F3B849A}"/>
              </a:ext>
            </a:extLst>
          </p:cNvPr>
          <p:cNvSpPr/>
          <p:nvPr/>
        </p:nvSpPr>
        <p:spPr>
          <a:xfrm>
            <a:off x="1432315" y="1323380"/>
            <a:ext cx="186859" cy="19084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2" name="Rectangle 31">
            <a:extLst>
              <a:ext uri="{FF2B5EF4-FFF2-40B4-BE49-F238E27FC236}">
                <a16:creationId xmlns:a16="http://schemas.microsoft.com/office/drawing/2014/main" id="{8BA13269-34DD-485E-13D8-58F79487E5E6}"/>
              </a:ext>
            </a:extLst>
          </p:cNvPr>
          <p:cNvSpPr/>
          <p:nvPr/>
        </p:nvSpPr>
        <p:spPr>
          <a:xfrm>
            <a:off x="386369"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graphicFrame>
        <p:nvGraphicFramePr>
          <p:cNvPr id="44" name="Table 43">
            <a:extLst>
              <a:ext uri="{FF2B5EF4-FFF2-40B4-BE49-F238E27FC236}">
                <a16:creationId xmlns:a16="http://schemas.microsoft.com/office/drawing/2014/main" id="{A3A01393-FF8A-BB02-6F78-D943F3FD47CD}"/>
              </a:ext>
            </a:extLst>
          </p:cNvPr>
          <p:cNvGraphicFramePr>
            <a:graphicFrameLocks noGrp="1"/>
          </p:cNvGraphicFramePr>
          <p:nvPr>
            <p:extLst>
              <p:ext uri="{D42A27DB-BD31-4B8C-83A1-F6EECF244321}">
                <p14:modId xmlns:p14="http://schemas.microsoft.com/office/powerpoint/2010/main" val="3213454793"/>
              </p:ext>
            </p:extLst>
          </p:nvPr>
        </p:nvGraphicFramePr>
        <p:xfrm>
          <a:off x="364926" y="2365991"/>
          <a:ext cx="1592716" cy="1509460"/>
        </p:xfrm>
        <a:graphic>
          <a:graphicData uri="http://schemas.openxmlformats.org/drawingml/2006/table">
            <a:tbl>
              <a:tblPr firstRow="1" bandRow="1">
                <a:tableStyleId>{2D5ABB26-0587-4C30-8999-92F81FD0307C}</a:tableStyleId>
              </a:tblPr>
              <a:tblGrid>
                <a:gridCol w="1592716">
                  <a:extLst>
                    <a:ext uri="{9D8B030D-6E8A-4147-A177-3AD203B41FA5}">
                      <a16:colId xmlns:a16="http://schemas.microsoft.com/office/drawing/2014/main" val="3797714653"/>
                    </a:ext>
                  </a:extLst>
                </a:gridCol>
              </a:tblGrid>
              <a:tr h="490081">
                <a:tc>
                  <a:txBody>
                    <a:bodyPr/>
                    <a:lstStyle/>
                    <a:p>
                      <a:pPr algn="r"/>
                      <a:r>
                        <a:rPr lang="en-GB" sz="1200" b="1" dirty="0">
                          <a:solidFill>
                            <a:schemeClr val="tx1"/>
                          </a:solidFill>
                        </a:rPr>
                        <a:t>Number invited</a:t>
                      </a:r>
                    </a:p>
                  </a:txBody>
                  <a:tcPr marT="41804" marB="41804" anchor="ctr"/>
                </a:tc>
                <a:extLst>
                  <a:ext uri="{0D108BD9-81ED-4DB2-BD59-A6C34878D82A}">
                    <a16:rowId xmlns:a16="http://schemas.microsoft.com/office/drawing/2014/main" val="7009882"/>
                  </a:ext>
                </a:extLst>
              </a:tr>
              <a:tr h="507903">
                <a:tc>
                  <a:txBody>
                    <a:bodyPr/>
                    <a:lstStyle/>
                    <a:p>
                      <a:pPr algn="r"/>
                      <a:r>
                        <a:rPr lang="en-GB" sz="1200" b="1" dirty="0">
                          <a:solidFill>
                            <a:schemeClr val="tx1"/>
                          </a:solidFill>
                        </a:rPr>
                        <a:t>Number completed</a:t>
                      </a:r>
                    </a:p>
                  </a:txBody>
                  <a:tcPr marT="41804" marB="41804" anchor="ctr"/>
                </a:tc>
                <a:extLst>
                  <a:ext uri="{0D108BD9-81ED-4DB2-BD59-A6C34878D82A}">
                    <a16:rowId xmlns:a16="http://schemas.microsoft.com/office/drawing/2014/main" val="2924121704"/>
                  </a:ext>
                </a:extLst>
              </a:tr>
              <a:tr h="511476">
                <a:tc>
                  <a:txBody>
                    <a:bodyPr/>
                    <a:lstStyle/>
                    <a:p>
                      <a:pPr algn="r"/>
                      <a:r>
                        <a:rPr lang="en-GB" sz="1200" b="1" dirty="0">
                          <a:solidFill>
                            <a:schemeClr val="tx1"/>
                          </a:solidFill>
                        </a:rPr>
                        <a:t>Response rate (%)</a:t>
                      </a:r>
                    </a:p>
                  </a:txBody>
                  <a:tcPr marT="41804" marB="41804" anchor="ctr"/>
                </a:tc>
                <a:extLst>
                  <a:ext uri="{0D108BD9-81ED-4DB2-BD59-A6C34878D82A}">
                    <a16:rowId xmlns:a16="http://schemas.microsoft.com/office/drawing/2014/main" val="591850164"/>
                  </a:ext>
                </a:extLst>
              </a:tr>
            </a:tbl>
          </a:graphicData>
        </a:graphic>
      </p:graphicFrame>
      <p:sp>
        <p:nvSpPr>
          <p:cNvPr id="45" name="D_a7a6dd816053665f">
            <a:extLst>
              <a:ext uri="{FF2B5EF4-FFF2-40B4-BE49-F238E27FC236}">
                <a16:creationId xmlns:a16="http://schemas.microsoft.com/office/drawing/2014/main" id="{6DCCA4FD-4059-3AB7-7649-323049BF740C}"/>
              </a:ext>
            </a:extLst>
          </p:cNvPr>
          <p:cNvSpPr/>
          <p:nvPr/>
        </p:nvSpPr>
        <p:spPr>
          <a:xfrm>
            <a:off x="1974153" y="2931196"/>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413</a:t>
            </a:r>
          </a:p>
        </p:txBody>
      </p:sp>
      <p:sp>
        <p:nvSpPr>
          <p:cNvPr id="47" name="D_b6fa26cc885944d4">
            <a:extLst>
              <a:ext uri="{FF2B5EF4-FFF2-40B4-BE49-F238E27FC236}">
                <a16:creationId xmlns:a16="http://schemas.microsoft.com/office/drawing/2014/main" id="{41CF6597-B0DD-28FC-D71F-89470B184F10}"/>
              </a:ext>
            </a:extLst>
          </p:cNvPr>
          <p:cNvSpPr/>
          <p:nvPr/>
        </p:nvSpPr>
        <p:spPr>
          <a:xfrm>
            <a:off x="3441904" y="2931196"/>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540</a:t>
            </a:r>
          </a:p>
        </p:txBody>
      </p:sp>
      <p:sp>
        <p:nvSpPr>
          <p:cNvPr id="50" name="D_d0b623615753d720">
            <a:extLst>
              <a:ext uri="{FF2B5EF4-FFF2-40B4-BE49-F238E27FC236}">
                <a16:creationId xmlns:a16="http://schemas.microsoft.com/office/drawing/2014/main" id="{50CF3755-99B5-1576-57B3-069750575EFD}"/>
              </a:ext>
            </a:extLst>
          </p:cNvPr>
          <p:cNvSpPr/>
          <p:nvPr/>
        </p:nvSpPr>
        <p:spPr>
          <a:xfrm>
            <a:off x="1974153" y="2446860"/>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983</a:t>
            </a:r>
          </a:p>
        </p:txBody>
      </p:sp>
      <p:sp>
        <p:nvSpPr>
          <p:cNvPr id="52" name="D_c133d7364393cac7">
            <a:extLst>
              <a:ext uri="{FF2B5EF4-FFF2-40B4-BE49-F238E27FC236}">
                <a16:creationId xmlns:a16="http://schemas.microsoft.com/office/drawing/2014/main" id="{0DB1BD91-37A8-BB6C-01E5-44ECBAE95735}"/>
              </a:ext>
            </a:extLst>
          </p:cNvPr>
          <p:cNvSpPr/>
          <p:nvPr/>
        </p:nvSpPr>
        <p:spPr>
          <a:xfrm>
            <a:off x="3441904" y="2446860"/>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1,491</a:t>
            </a:r>
          </a:p>
        </p:txBody>
      </p:sp>
      <p:sp>
        <p:nvSpPr>
          <p:cNvPr id="53" name="TextBox 52">
            <a:extLst>
              <a:ext uri="{FF2B5EF4-FFF2-40B4-BE49-F238E27FC236}">
                <a16:creationId xmlns:a16="http://schemas.microsoft.com/office/drawing/2014/main" id="{A664CBF2-93B9-FDFE-E6C0-CCAFDA5580A7}"/>
              </a:ext>
            </a:extLst>
          </p:cNvPr>
          <p:cNvSpPr txBox="1"/>
          <p:nvPr/>
        </p:nvSpPr>
        <p:spPr>
          <a:xfrm>
            <a:off x="2304483"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Arial"/>
                <a:ea typeface="+mn-ea"/>
                <a:cs typeface="+mn-cs"/>
              </a:rPr>
              <a:t>Type 1</a:t>
            </a:r>
            <a:endParaRPr kumimoji="0" lang="en-GB" sz="1200" b="0" i="0" u="none" strike="noStrike" kern="1200" cap="none" spc="0" normalizeH="0" baseline="0" noProof="0">
              <a:ln>
                <a:noFill/>
              </a:ln>
              <a:effectLst/>
              <a:uLnTx/>
              <a:uFillTx/>
              <a:latin typeface="Arial"/>
              <a:ea typeface="+mn-ea"/>
              <a:cs typeface="+mn-cs"/>
            </a:endParaRPr>
          </a:p>
        </p:txBody>
      </p:sp>
      <p:sp>
        <p:nvSpPr>
          <p:cNvPr id="54" name="TextBox 53">
            <a:extLst>
              <a:ext uri="{FF2B5EF4-FFF2-40B4-BE49-F238E27FC236}">
                <a16:creationId xmlns:a16="http://schemas.microsoft.com/office/drawing/2014/main" id="{E69ADB77-D04B-D009-D814-828816AB255C}"/>
              </a:ext>
            </a:extLst>
          </p:cNvPr>
          <p:cNvSpPr txBox="1"/>
          <p:nvPr/>
        </p:nvSpPr>
        <p:spPr>
          <a:xfrm>
            <a:off x="3734789"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Type 2 </a:t>
            </a:r>
            <a:r>
              <a:rPr lang="en-GB" sz="1200" b="1" baseline="30000" dirty="0">
                <a:latin typeface="Arial"/>
              </a:rPr>
              <a:t>1</a:t>
            </a:r>
            <a:endParaRPr kumimoji="0" lang="en-GB" sz="1200" b="0" i="0" u="none" strike="noStrike" kern="1200" cap="none" spc="0" normalizeH="0" baseline="0" noProof="0" dirty="0">
              <a:ln>
                <a:noFill/>
              </a:ln>
              <a:effectLst/>
              <a:uLnTx/>
              <a:uFillTx/>
              <a:latin typeface="Arial"/>
              <a:ea typeface="+mn-ea"/>
              <a:cs typeface="+mn-cs"/>
            </a:endParaRPr>
          </a:p>
        </p:txBody>
      </p:sp>
      <p:sp>
        <p:nvSpPr>
          <p:cNvPr id="56" name="Rectangle 55">
            <a:extLst>
              <a:ext uri="{FF2B5EF4-FFF2-40B4-BE49-F238E27FC236}">
                <a16:creationId xmlns:a16="http://schemas.microsoft.com/office/drawing/2014/main" id="{0F765B4F-4873-E456-3216-F8C416F2BE5A}"/>
              </a:ext>
            </a:extLst>
          </p:cNvPr>
          <p:cNvSpPr/>
          <p:nvPr/>
        </p:nvSpPr>
        <p:spPr>
          <a:xfrm>
            <a:off x="383183" y="1585274"/>
            <a:ext cx="452473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Response rate</a:t>
            </a:r>
          </a:p>
        </p:txBody>
      </p:sp>
      <p:sp>
        <p:nvSpPr>
          <p:cNvPr id="57" name="Rectangle 56">
            <a:extLst>
              <a:ext uri="{FF2B5EF4-FFF2-40B4-BE49-F238E27FC236}">
                <a16:creationId xmlns:a16="http://schemas.microsoft.com/office/drawing/2014/main" id="{7E8AB261-ECC0-152A-B362-7F28FE46B08F}"/>
              </a:ext>
            </a:extLst>
          </p:cNvPr>
          <p:cNvSpPr/>
          <p:nvPr/>
        </p:nvSpPr>
        <p:spPr>
          <a:xfrm>
            <a:off x="4962407"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58" name="Rectangle 57">
            <a:extLst>
              <a:ext uri="{FF2B5EF4-FFF2-40B4-BE49-F238E27FC236}">
                <a16:creationId xmlns:a16="http://schemas.microsoft.com/office/drawing/2014/main" id="{04D80D51-A854-58BC-529A-6DC0B5A3C289}"/>
              </a:ext>
            </a:extLst>
          </p:cNvPr>
          <p:cNvSpPr/>
          <p:nvPr/>
        </p:nvSpPr>
        <p:spPr>
          <a:xfrm>
            <a:off x="4968364" y="1585274"/>
            <a:ext cx="4518774"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Ethnicity </a:t>
            </a:r>
          </a:p>
        </p:txBody>
      </p:sp>
      <p:sp>
        <p:nvSpPr>
          <p:cNvPr id="60" name="Rectangle 59">
            <a:extLst>
              <a:ext uri="{FF2B5EF4-FFF2-40B4-BE49-F238E27FC236}">
                <a16:creationId xmlns:a16="http://schemas.microsoft.com/office/drawing/2014/main" id="{0853A4FD-54ED-4F6E-33D2-D8E6A71CC398}"/>
              </a:ext>
            </a:extLst>
          </p:cNvPr>
          <p:cNvSpPr/>
          <p:nvPr/>
        </p:nvSpPr>
        <p:spPr>
          <a:xfrm>
            <a:off x="9553233" y="1585274"/>
            <a:ext cx="225239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1" name="Rectangle 60">
            <a:extLst>
              <a:ext uri="{FF2B5EF4-FFF2-40B4-BE49-F238E27FC236}">
                <a16:creationId xmlns:a16="http://schemas.microsoft.com/office/drawing/2014/main" id="{68616B0A-6F1E-909F-B34B-CADB095467A6}"/>
              </a:ext>
            </a:extLst>
          </p:cNvPr>
          <p:cNvSpPr/>
          <p:nvPr/>
        </p:nvSpPr>
        <p:spPr>
          <a:xfrm>
            <a:off x="9553232" y="1585274"/>
            <a:ext cx="2252399"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Age </a:t>
            </a:r>
          </a:p>
        </p:txBody>
      </p:sp>
      <p:graphicFrame>
        <p:nvGraphicFramePr>
          <p:cNvPr id="62" name="D_a2ad079c4abeae54">
            <a:extLst>
              <a:ext uri="{FF2B5EF4-FFF2-40B4-BE49-F238E27FC236}">
                <a16:creationId xmlns:a16="http://schemas.microsoft.com/office/drawing/2014/main" id="{04F3C87B-4CA1-0C51-E06E-D69E88F63200}"/>
              </a:ext>
            </a:extLst>
          </p:cNvPr>
          <p:cNvGraphicFramePr/>
          <p:nvPr>
            <p:extLst>
              <p:ext uri="{D42A27DB-BD31-4B8C-83A1-F6EECF244321}">
                <p14:modId xmlns:p14="http://schemas.microsoft.com/office/powerpoint/2010/main" val="3660656054"/>
              </p:ext>
            </p:extLst>
          </p:nvPr>
        </p:nvGraphicFramePr>
        <p:xfrm>
          <a:off x="9574886" y="2148275"/>
          <a:ext cx="2549151" cy="1662345"/>
        </p:xfrm>
        <a:graphic>
          <a:graphicData uri="http://schemas.openxmlformats.org/drawingml/2006/chart">
            <c:chart xmlns:c="http://schemas.openxmlformats.org/drawingml/2006/chart" xmlns:r="http://schemas.openxmlformats.org/officeDocument/2006/relationships" r:id="rId4"/>
          </a:graphicData>
        </a:graphic>
      </p:graphicFrame>
      <p:sp>
        <p:nvSpPr>
          <p:cNvPr id="63" name="Rectangle 62">
            <a:extLst>
              <a:ext uri="{FF2B5EF4-FFF2-40B4-BE49-F238E27FC236}">
                <a16:creationId xmlns:a16="http://schemas.microsoft.com/office/drawing/2014/main" id="{5A27A308-13BF-7C68-E831-F9457504B9C3}"/>
              </a:ext>
            </a:extLst>
          </p:cNvPr>
          <p:cNvSpPr/>
          <p:nvPr/>
        </p:nvSpPr>
        <p:spPr>
          <a:xfrm>
            <a:off x="383182" y="3880863"/>
            <a:ext cx="470683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4" name="Rectangle 63">
            <a:extLst>
              <a:ext uri="{FF2B5EF4-FFF2-40B4-BE49-F238E27FC236}">
                <a16:creationId xmlns:a16="http://schemas.microsoft.com/office/drawing/2014/main" id="{096DABF7-D995-99DB-623E-CBA77A56D55D}"/>
              </a:ext>
            </a:extLst>
          </p:cNvPr>
          <p:cNvSpPr/>
          <p:nvPr/>
        </p:nvSpPr>
        <p:spPr>
          <a:xfrm>
            <a:off x="379996" y="3880863"/>
            <a:ext cx="471321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Which of the following best describes you?</a:t>
            </a:r>
          </a:p>
        </p:txBody>
      </p:sp>
      <p:graphicFrame>
        <p:nvGraphicFramePr>
          <p:cNvPr id="65" name="D_11753fa9b34e3dac">
            <a:extLst>
              <a:ext uri="{FF2B5EF4-FFF2-40B4-BE49-F238E27FC236}">
                <a16:creationId xmlns:a16="http://schemas.microsoft.com/office/drawing/2014/main" id="{507AED47-5D12-D0FC-2662-671BA6F6931E}"/>
              </a:ext>
            </a:extLst>
          </p:cNvPr>
          <p:cNvGraphicFramePr/>
          <p:nvPr>
            <p:extLst>
              <p:ext uri="{D42A27DB-BD31-4B8C-83A1-F6EECF244321}">
                <p14:modId xmlns:p14="http://schemas.microsoft.com/office/powerpoint/2010/main" val="1111000259"/>
              </p:ext>
            </p:extLst>
          </p:nvPr>
        </p:nvGraphicFramePr>
        <p:xfrm>
          <a:off x="417300" y="4441700"/>
          <a:ext cx="4675908" cy="1686169"/>
        </p:xfrm>
        <a:graphic>
          <a:graphicData uri="http://schemas.openxmlformats.org/drawingml/2006/chart">
            <c:chart xmlns:c="http://schemas.openxmlformats.org/drawingml/2006/chart" xmlns:r="http://schemas.openxmlformats.org/officeDocument/2006/relationships" r:id="rId5"/>
          </a:graphicData>
        </a:graphic>
      </p:graphicFrame>
      <p:sp>
        <p:nvSpPr>
          <p:cNvPr id="66" name="Rectangle 65">
            <a:extLst>
              <a:ext uri="{FF2B5EF4-FFF2-40B4-BE49-F238E27FC236}">
                <a16:creationId xmlns:a16="http://schemas.microsoft.com/office/drawing/2014/main" id="{4A13D298-016B-CDF1-FE03-947C24126034}"/>
              </a:ext>
            </a:extLst>
          </p:cNvPr>
          <p:cNvSpPr/>
          <p:nvPr/>
        </p:nvSpPr>
        <p:spPr>
          <a:xfrm>
            <a:off x="5136143" y="3880863"/>
            <a:ext cx="3813856"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7" name="Rectangle 66">
            <a:extLst>
              <a:ext uri="{FF2B5EF4-FFF2-40B4-BE49-F238E27FC236}">
                <a16:creationId xmlns:a16="http://schemas.microsoft.com/office/drawing/2014/main" id="{A0F7A922-C62B-4132-E868-B885AC62DC05}"/>
              </a:ext>
            </a:extLst>
          </p:cNvPr>
          <p:cNvSpPr/>
          <p:nvPr/>
        </p:nvSpPr>
        <p:spPr>
          <a:xfrm>
            <a:off x="5132956" y="3880863"/>
            <a:ext cx="381902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Is your gender identity the same as the sex you were registered at birth?</a:t>
            </a:r>
          </a:p>
        </p:txBody>
      </p:sp>
      <p:graphicFrame>
        <p:nvGraphicFramePr>
          <p:cNvPr id="68" name="D_596142e55341d953">
            <a:extLst>
              <a:ext uri="{FF2B5EF4-FFF2-40B4-BE49-F238E27FC236}">
                <a16:creationId xmlns:a16="http://schemas.microsoft.com/office/drawing/2014/main" id="{07CEB085-5BE7-8B17-8A3C-5439B41BC1FF}"/>
              </a:ext>
            </a:extLst>
          </p:cNvPr>
          <p:cNvGraphicFramePr/>
          <p:nvPr>
            <p:extLst>
              <p:ext uri="{D42A27DB-BD31-4B8C-83A1-F6EECF244321}">
                <p14:modId xmlns:p14="http://schemas.microsoft.com/office/powerpoint/2010/main" val="1588865779"/>
              </p:ext>
            </p:extLst>
          </p:nvPr>
        </p:nvGraphicFramePr>
        <p:xfrm>
          <a:off x="5123811" y="4414706"/>
          <a:ext cx="3810669" cy="1735132"/>
        </p:xfrm>
        <a:graphic>
          <a:graphicData uri="http://schemas.openxmlformats.org/drawingml/2006/chart">
            <c:chart xmlns:c="http://schemas.openxmlformats.org/drawingml/2006/chart" xmlns:r="http://schemas.openxmlformats.org/officeDocument/2006/relationships" r:id="rId6"/>
          </a:graphicData>
        </a:graphic>
      </p:graphicFrame>
      <p:sp>
        <p:nvSpPr>
          <p:cNvPr id="69" name="Rectangle 68">
            <a:extLst>
              <a:ext uri="{FF2B5EF4-FFF2-40B4-BE49-F238E27FC236}">
                <a16:creationId xmlns:a16="http://schemas.microsoft.com/office/drawing/2014/main" id="{F6E100D0-1558-AEF0-CA19-8BE76673B0F2}"/>
              </a:ext>
            </a:extLst>
          </p:cNvPr>
          <p:cNvSpPr/>
          <p:nvPr/>
        </p:nvSpPr>
        <p:spPr>
          <a:xfrm>
            <a:off x="8998219" y="3875273"/>
            <a:ext cx="280741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70" name="Rectangle 69">
            <a:extLst>
              <a:ext uri="{FF2B5EF4-FFF2-40B4-BE49-F238E27FC236}">
                <a16:creationId xmlns:a16="http://schemas.microsoft.com/office/drawing/2014/main" id="{20A4326C-E0ED-E67A-98EF-9AE86ABD02E3}"/>
              </a:ext>
            </a:extLst>
          </p:cNvPr>
          <p:cNvSpPr/>
          <p:nvPr/>
        </p:nvSpPr>
        <p:spPr>
          <a:xfrm>
            <a:off x="9008978" y="3875273"/>
            <a:ext cx="279665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dirty="0">
                <a:solidFill>
                  <a:prstClr val="white"/>
                </a:solidFill>
                <a:latin typeface="Arial"/>
              </a:rPr>
              <a:t>IMD</a:t>
            </a:r>
            <a:r>
              <a:rPr lang="en-GB" sz="1200" baseline="70000" dirty="0">
                <a:solidFill>
                  <a:prstClr val="white"/>
                </a:solidFill>
                <a:latin typeface="Arial"/>
              </a:rPr>
              <a:t>2</a:t>
            </a:r>
            <a:r>
              <a:rPr lang="en-GB" sz="1600" b="1" dirty="0">
                <a:solidFill>
                  <a:schemeClr val="bg1"/>
                </a:solidFill>
              </a:rPr>
              <a:t> quintile</a:t>
            </a:r>
          </a:p>
        </p:txBody>
      </p:sp>
      <p:graphicFrame>
        <p:nvGraphicFramePr>
          <p:cNvPr id="72" name="D_17767309622c848f">
            <a:extLst>
              <a:ext uri="{FF2B5EF4-FFF2-40B4-BE49-F238E27FC236}">
                <a16:creationId xmlns:a16="http://schemas.microsoft.com/office/drawing/2014/main" id="{014AECF9-4834-DD4D-FA89-AE14B8BAE18D}"/>
              </a:ext>
            </a:extLst>
          </p:cNvPr>
          <p:cNvGraphicFramePr/>
          <p:nvPr>
            <p:extLst>
              <p:ext uri="{D42A27DB-BD31-4B8C-83A1-F6EECF244321}">
                <p14:modId xmlns:p14="http://schemas.microsoft.com/office/powerpoint/2010/main" val="22916852"/>
              </p:ext>
            </p:extLst>
          </p:nvPr>
        </p:nvGraphicFramePr>
        <p:xfrm>
          <a:off x="8992934" y="4416575"/>
          <a:ext cx="3781234" cy="16962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3" name="Table1">
            <a:extLst>
              <a:ext uri="{FF2B5EF4-FFF2-40B4-BE49-F238E27FC236}">
                <a16:creationId xmlns:a16="http://schemas.microsoft.com/office/drawing/2014/main" id="{D4593499-85B9-782D-8032-3EA6BC9287E4}"/>
              </a:ext>
            </a:extLst>
          </p:cNvPr>
          <p:cNvGraphicFramePr>
            <a:graphicFrameLocks noGrp="1"/>
          </p:cNvGraphicFramePr>
          <p:nvPr>
            <p:extLst>
              <p:ext uri="{D42A27DB-BD31-4B8C-83A1-F6EECF244321}">
                <p14:modId xmlns:p14="http://schemas.microsoft.com/office/powerpoint/2010/main" val="102056209"/>
              </p:ext>
            </p:extLst>
          </p:nvPr>
        </p:nvGraphicFramePr>
        <p:xfrm>
          <a:off x="383182" y="6118125"/>
          <a:ext cx="10895827" cy="54864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indent="0">
                        <a:lnSpc>
                          <a:spcPct val="100000"/>
                        </a:lnSpc>
                        <a:spcBef>
                          <a:spcPts val="0"/>
                        </a:spcBef>
                        <a:spcAft>
                          <a:spcPts val="0"/>
                        </a:spcAft>
                        <a:buNone/>
                      </a:pPr>
                      <a:r>
                        <a:rPr lang="en-GB" sz="1000" b="0" baseline="30000" dirty="0">
                          <a:solidFill>
                            <a:schemeClr val="tx1"/>
                          </a:solidFill>
                          <a:latin typeface="Arial" panose="020B0604020202020204" pitchFamily="34" charset="0"/>
                        </a:rPr>
                        <a:t>1 </a:t>
                      </a:r>
                      <a:r>
                        <a:rPr lang="en-GB" sz="1000" b="0" dirty="0">
                          <a:solidFill>
                            <a:schemeClr val="tx1"/>
                          </a:solidFill>
                          <a:latin typeface="Arial" panose="020B0604020202020204" pitchFamily="34" charset="0"/>
                        </a:rPr>
                        <a:t>Diabetes type derived from sample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30000" dirty="0">
                          <a:solidFill>
                            <a:schemeClr val="tx1"/>
                          </a:solidFill>
                          <a:latin typeface="Arial" panose="020B0604020202020204" pitchFamily="34" charset="0"/>
                        </a:rPr>
                        <a:t>2 </a:t>
                      </a:r>
                      <a:r>
                        <a:rPr lang="en-GB" sz="1000" b="0" dirty="0">
                          <a:solidFill>
                            <a:schemeClr val="tx1"/>
                          </a:solidFill>
                          <a:latin typeface="Arial" panose="020B0604020202020204" pitchFamily="34" charset="0"/>
                        </a:rPr>
                        <a:t>Index of Multiple Deprivation (see Technical Annex for further information).</a:t>
                      </a:r>
                    </a:p>
                    <a:p>
                      <a:pPr marL="0" indent="0">
                        <a:buNone/>
                      </a:pP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4" name="D_30349c08983e8c52">
            <a:extLst>
              <a:ext uri="{FF2B5EF4-FFF2-40B4-BE49-F238E27FC236}">
                <a16:creationId xmlns:a16="http://schemas.microsoft.com/office/drawing/2014/main" id="{355C071A-CD18-D70C-6FC9-CF8E28723D7F}"/>
              </a:ext>
            </a:extLst>
          </p:cNvPr>
          <p:cNvGraphicFramePr/>
          <p:nvPr>
            <p:extLst>
              <p:ext uri="{D42A27DB-BD31-4B8C-83A1-F6EECF244321}">
                <p14:modId xmlns:p14="http://schemas.microsoft.com/office/powerpoint/2010/main" val="3949489154"/>
              </p:ext>
            </p:extLst>
          </p:nvPr>
        </p:nvGraphicFramePr>
        <p:xfrm>
          <a:off x="4959220" y="2103120"/>
          <a:ext cx="4527918" cy="17557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D_64b3d4364e989cff">
            <a:extLst>
              <a:ext uri="{FF2B5EF4-FFF2-40B4-BE49-F238E27FC236}">
                <a16:creationId xmlns:a16="http://schemas.microsoft.com/office/drawing/2014/main" id="{464F2EEC-2654-8CAE-B825-F3C40CEB0578}"/>
              </a:ext>
            </a:extLst>
          </p:cNvPr>
          <p:cNvGraphicFramePr/>
          <p:nvPr>
            <p:extLst>
              <p:ext uri="{D42A27DB-BD31-4B8C-83A1-F6EECF244321}">
                <p14:modId xmlns:p14="http://schemas.microsoft.com/office/powerpoint/2010/main" val="2469492177"/>
              </p:ext>
            </p:extLst>
          </p:nvPr>
        </p:nvGraphicFramePr>
        <p:xfrm>
          <a:off x="1885736" y="3340284"/>
          <a:ext cx="1638252" cy="5362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D_0e820f686f392acc">
            <a:extLst>
              <a:ext uri="{FF2B5EF4-FFF2-40B4-BE49-F238E27FC236}">
                <a16:creationId xmlns:a16="http://schemas.microsoft.com/office/drawing/2014/main" id="{91D755E6-55CF-CF71-4531-71EB8A912E3B}"/>
              </a:ext>
            </a:extLst>
          </p:cNvPr>
          <p:cNvGraphicFramePr/>
          <p:nvPr>
            <p:extLst>
              <p:ext uri="{D42A27DB-BD31-4B8C-83A1-F6EECF244321}">
                <p14:modId xmlns:p14="http://schemas.microsoft.com/office/powerpoint/2010/main" val="639324361"/>
              </p:ext>
            </p:extLst>
          </p:nvPr>
        </p:nvGraphicFramePr>
        <p:xfrm>
          <a:off x="3350259" y="3347248"/>
          <a:ext cx="1638252" cy="53624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31248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9">
            <a:extLst>
              <a:ext uri="{FF2B5EF4-FFF2-40B4-BE49-F238E27FC236}">
                <a16:creationId xmlns:a16="http://schemas.microsoft.com/office/drawing/2014/main" id="{41E230EA-505D-AE76-0E4B-CB754E403958}"/>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COVENTRY AND WARWICKSHIRE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1 diabetes.</a:t>
            </a:r>
            <a:endParaRPr lang="en-GB" sz="1600" b="0" dirty="0">
              <a:solidFill>
                <a:schemeClr val="tx1"/>
              </a:solidFill>
            </a:endParaRPr>
          </a:p>
        </p:txBody>
      </p:sp>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prstClr val="white"/>
                </a:solidFill>
                <a:effectLst/>
                <a:uLnTx/>
                <a:uFillTx/>
                <a:latin typeface="Arial"/>
                <a:ea typeface="+mn-ea"/>
                <a:cs typeface="+mn-cs"/>
              </a:rPr>
              <a:t>Where the experience of people living with type 1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bg1"/>
                </a:solidFill>
                <a:effectLst/>
                <a:uLnTx/>
                <a:uFillTx/>
                <a:latin typeface="Arial"/>
                <a:ea typeface="+mn-ea"/>
                <a:cs typeface="+mn-cs"/>
              </a:rPr>
              <a:t>Where the experience of people living with type 1 diabetes could improve</a:t>
            </a:r>
          </a:p>
        </p:txBody>
      </p:sp>
      <p:graphicFrame>
        <p:nvGraphicFramePr>
          <p:cNvPr id="3" name="D_a3f497c455189d32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2892432713"/>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Healthcare professionals providing support in taking part in physical activity</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a3f497c455189d32"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13862935"/>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81467699b694e4eb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8793904"/>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a urine test as part of their last annual review</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81467699b694e4eb"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23175981"/>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0D08A66A-C42E-533B-188D-DD5765678F92}"/>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9</a:t>
            </a:fld>
            <a:r>
              <a:rPr lang="en-GB"/>
              <a:t> </a:t>
            </a:r>
          </a:p>
        </p:txBody>
      </p:sp>
      <p:graphicFrame>
        <p:nvGraphicFramePr>
          <p:cNvPr id="8" name="Table1">
            <a:extLst>
              <a:ext uri="{FF2B5EF4-FFF2-40B4-BE49-F238E27FC236}">
                <a16:creationId xmlns:a16="http://schemas.microsoft.com/office/drawing/2014/main" id="{8B92959D-553A-A97D-7373-0ECE3891BCFF}"/>
              </a:ext>
            </a:extLst>
          </p:cNvPr>
          <p:cNvGraphicFramePr>
            <a:graphicFrameLocks noGrp="1"/>
          </p:cNvGraphicFramePr>
          <p:nvPr>
            <p:extLst>
              <p:ext uri="{D42A27DB-BD31-4B8C-83A1-F6EECF244321}">
                <p14:modId xmlns:p14="http://schemas.microsoft.com/office/powerpoint/2010/main" val="3939795006"/>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FBACF96C-1161-54E4-240B-520D9CCD1EEA}"/>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2850830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2.xml><?xml version="1.0" encoding="utf-8"?>
<a:theme xmlns:a="http://schemas.openxmlformats.org/drawingml/2006/main" name="1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3.xml><?xml version="1.0" encoding="utf-8"?>
<a:theme xmlns:a="http://schemas.openxmlformats.org/drawingml/2006/main" name="2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934b752f-f0a5-467f-a0e4-008a617d233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BFEDC929A1BC4A9F3B278B6D5AB259" ma:contentTypeVersion="18" ma:contentTypeDescription="Create a new document." ma:contentTypeScope="" ma:versionID="64251f8e1258203b129ad9203cf580e3">
  <xsd:schema xmlns:xsd="http://www.w3.org/2001/XMLSchema" xmlns:xs="http://www.w3.org/2001/XMLSchema" xmlns:p="http://schemas.microsoft.com/office/2006/metadata/properties" xmlns:ns1="http://schemas.microsoft.com/sharepoint/v3" xmlns:ns2="934b752f-f0a5-467f-a0e4-008a617d2331" xmlns:ns3="cb1d5027-a3ac-4441-b759-ea0e5f912ecd" xmlns:ns4="cccaf3ac-2de9-44d4-aa31-54302fceb5f7" targetNamespace="http://schemas.microsoft.com/office/2006/metadata/properties" ma:root="true" ma:fieldsID="ccaaecacd5edac1dcb93aaccd85e23d8" ns1:_="" ns2:_="" ns3:_="" ns4:_="">
    <xsd:import namespace="http://schemas.microsoft.com/sharepoint/v3"/>
    <xsd:import namespace="934b752f-f0a5-467f-a0e4-008a617d2331"/>
    <xsd:import namespace="cb1d5027-a3ac-4441-b759-ea0e5f912ec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4b752f-f0a5-467f-a0e4-008a617d2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d5027-a3ac-4441-b759-ea0e5f912e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773f421-f2f3-4cc6-99dd-64bbadf0e128}" ma:internalName="TaxCatchAll" ma:showField="CatchAllData" ma:web="cb1d5027-a3ac-4441-b759-ea0e5f912e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6A31D0-D410-459F-8B3A-5041DA332E84}">
  <ds:schemaRefs>
    <ds:schemaRef ds:uri="http://schemas.microsoft.com/sharepoint/v3/contenttype/forms"/>
  </ds:schemaRefs>
</ds:datastoreItem>
</file>

<file path=customXml/itemProps2.xml><?xml version="1.0" encoding="utf-8"?>
<ds:datastoreItem xmlns:ds="http://schemas.openxmlformats.org/officeDocument/2006/customXml" ds:itemID="{DE9F5D46-0D18-4E51-B0BB-23A7F75C0A59}">
  <ds:schemaRefs>
    <ds:schemaRef ds:uri="http://schemas.openxmlformats.org/package/2006/metadata/core-properties"/>
    <ds:schemaRef ds:uri="http://purl.org/dc/terms/"/>
    <ds:schemaRef ds:uri="934b752f-f0a5-467f-a0e4-008a617d2331"/>
    <ds:schemaRef ds:uri="cccaf3ac-2de9-44d4-aa31-54302fceb5f7"/>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cb1d5027-a3ac-4441-b759-ea0e5f912ecd"/>
    <ds:schemaRef ds:uri="http://schemas.microsoft.com/sharepoint/v3"/>
    <ds:schemaRef ds:uri="http://purl.org/dc/dcmitype/"/>
  </ds:schemaRefs>
</ds:datastoreItem>
</file>

<file path=customXml/itemProps3.xml><?xml version="1.0" encoding="utf-8"?>
<ds:datastoreItem xmlns:ds="http://schemas.openxmlformats.org/officeDocument/2006/customXml" ds:itemID="{52329B6C-9AD4-4774-8F32-AB791B643CC7}">
  <ds:schemaRefs>
    <ds:schemaRef ds:uri="934b752f-f0a5-467f-a0e4-008a617d2331"/>
    <ds:schemaRef ds:uri="cb1d5027-a3ac-4441-b759-ea0e5f912ecd"/>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Ipsos PPT template_EN_presentation</Template>
  <TotalTime>1903</TotalTime>
  <Words>5290</Words>
  <Application>Microsoft Office PowerPoint</Application>
  <PresentationFormat>Widescreen</PresentationFormat>
  <Paragraphs>807</Paragraphs>
  <Slides>46</Slides>
  <Notes>39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9" baseType="lpstr">
      <vt:lpstr>Arial Black</vt:lpstr>
      <vt:lpstr>Barlow</vt:lpstr>
      <vt:lpstr>Roboto</vt:lpstr>
      <vt:lpstr>HelveticaNeueLT Std Lt Cn</vt:lpstr>
      <vt:lpstr>Arial</vt:lpstr>
      <vt:lpstr>Arial (Body)</vt:lpstr>
      <vt:lpstr>Wingdings 3</vt:lpstr>
      <vt:lpstr>Segoe UI</vt:lpstr>
      <vt:lpstr>Wingdings</vt:lpstr>
      <vt:lpstr>IPSOS - Classical Template - 16x9</vt:lpstr>
      <vt:lpstr>1_IPSOS - Classical Template - 16x9</vt:lpstr>
      <vt:lpstr>2_IPSOS - Classical Template - 16x9</vt:lpstr>
      <vt:lpstr>Diapositive think-cell</vt:lpstr>
      <vt:lpstr>National Diabetes Experience Survey</vt:lpstr>
      <vt:lpstr>Contents</vt:lpstr>
      <vt:lpstr>PowerPoint Presentation</vt:lpstr>
      <vt:lpstr>Introduction</vt:lpstr>
      <vt:lpstr>How to use this report </vt:lpstr>
      <vt:lpstr>Interpreting the results</vt:lpstr>
      <vt:lpstr>PowerPoint Presentation</vt:lpstr>
      <vt:lpstr>Who took part in the survey?</vt:lpstr>
      <vt:lpstr>Headline results</vt:lpstr>
      <vt:lpstr>Headline results</vt:lpstr>
      <vt:lpstr>PowerPoint Presentation</vt:lpstr>
      <vt:lpstr>Diagnosis: Diabetes type</vt:lpstr>
      <vt:lpstr>Diagnosis: Delays</vt:lpstr>
      <vt:lpstr>Diagnosis: Was information shared at diagnosis </vt:lpstr>
      <vt:lpstr>Diagnosis: Had a conversation about next steps</vt:lpstr>
      <vt:lpstr>PowerPoint Presentation</vt:lpstr>
      <vt:lpstr>Annual Review: Ever had an annual review</vt:lpstr>
      <vt:lpstr>Annual Review: Checks included</vt:lpstr>
      <vt:lpstr>Annual Review: Overall experience</vt:lpstr>
      <vt:lpstr>PowerPoint Presentation</vt:lpstr>
      <vt:lpstr>Diabetes courses: Taken part</vt:lpstr>
      <vt:lpstr>PowerPoint Presentation</vt:lpstr>
      <vt:lpstr>Living with diabetes: Physical activity </vt:lpstr>
      <vt:lpstr>Living with diabetes: Social life </vt:lpstr>
      <vt:lpstr>Living with diabetes: Level of worry </vt:lpstr>
      <vt:lpstr>Living with diabetes: Financial impact </vt:lpstr>
      <vt:lpstr>Living with diabetes: Quality of life</vt:lpstr>
      <vt:lpstr>Living with diabetes: Level of acceptance</vt:lpstr>
      <vt:lpstr>Living with diabetes: Confidence managing day-to-day</vt:lpstr>
      <vt:lpstr>Living with diabetes: Support from others</vt:lpstr>
      <vt:lpstr>Living with diabetes: Usefulness of support</vt:lpstr>
      <vt:lpstr>Living with diabetes: Support managing blood sugar</vt:lpstr>
      <vt:lpstr>Living with diabetes: Support taking medicine</vt:lpstr>
      <vt:lpstr>Living with diabetes: Support with physical activity</vt:lpstr>
      <vt:lpstr>Living with diabetes: Support eating well</vt:lpstr>
      <vt:lpstr>Living with diabetes: Emotional support</vt:lpstr>
      <vt:lpstr>Living with diabetes: Told about complications</vt:lpstr>
      <vt:lpstr>Living with diabetes: Managing diabetes</vt:lpstr>
      <vt:lpstr>PowerPoint Presentation</vt:lpstr>
      <vt:lpstr>Devices: Confidence using devices</vt:lpstr>
      <vt:lpstr>PowerPoint Presentation</vt:lpstr>
      <vt:lpstr>Involved in decisions – in detail </vt:lpstr>
      <vt:lpstr>Type 1: Involved in decisions - % who say ‘Good’ </vt:lpstr>
      <vt:lpstr>Type 2: Involved in decisions - % who say ‘Good’</vt:lpstr>
      <vt:lpstr>PowerPoint Presentation</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slide pack template – version history log</dc:title>
  <dc:subject>Ipsos Report</dc:subject>
  <dc:creator>Katherine Fisher</dc:creator>
  <cp:lastModifiedBy>Emily Fudge</cp:lastModifiedBy>
  <cp:revision>175</cp:revision>
  <cp:lastPrinted>2024-09-17T13:37:47Z</cp:lastPrinted>
  <dcterms:created xsi:type="dcterms:W3CDTF">2024-06-17T14:42:21Z</dcterms:created>
  <dcterms:modified xsi:type="dcterms:W3CDTF">2024-12-04T11:50:14Z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0x0101006BBFEDC929A1BC4A9F3B278B6D5AB259</vt:lpwstr>
  </property>
  <property fmtid="{D5CDD505-2E9C-101B-9397-08002B2CF9AE}" pid="3" name="MediaServiceImageTags">
    <vt:lpwstr/>
  </property>
</Properties>
</file>